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9933"/>
    <a:srgbClr val="FFCCFF"/>
    <a:srgbClr val="006699"/>
    <a:srgbClr val="009999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220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503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7146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0013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661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6741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6767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2091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319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8766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8026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9507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2359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13.png"/><Relationship Id="rId4" Type="http://schemas.openxmlformats.org/officeDocument/2006/relationships/image" Target="../media/image3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3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639445"/>
              </p:ext>
            </p:extLst>
          </p:nvPr>
        </p:nvGraphicFramePr>
        <p:xfrm>
          <a:off x="126932" y="1233750"/>
          <a:ext cx="6632216" cy="83213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6192">
                  <a:extLst>
                    <a:ext uri="{9D8B030D-6E8A-4147-A177-3AD203B41FA5}">
                      <a16:colId xmlns:a16="http://schemas.microsoft.com/office/drawing/2014/main" val="3758713532"/>
                    </a:ext>
                  </a:extLst>
                </a:gridCol>
                <a:gridCol w="827903">
                  <a:extLst>
                    <a:ext uri="{9D8B030D-6E8A-4147-A177-3AD203B41FA5}">
                      <a16:colId xmlns:a16="http://schemas.microsoft.com/office/drawing/2014/main" val="3571981497"/>
                    </a:ext>
                  </a:extLst>
                </a:gridCol>
                <a:gridCol w="704335">
                  <a:extLst>
                    <a:ext uri="{9D8B030D-6E8A-4147-A177-3AD203B41FA5}">
                      <a16:colId xmlns:a16="http://schemas.microsoft.com/office/drawing/2014/main" val="2046100717"/>
                    </a:ext>
                  </a:extLst>
                </a:gridCol>
                <a:gridCol w="1013254">
                  <a:extLst>
                    <a:ext uri="{9D8B030D-6E8A-4147-A177-3AD203B41FA5}">
                      <a16:colId xmlns:a16="http://schemas.microsoft.com/office/drawing/2014/main" val="2877403881"/>
                    </a:ext>
                  </a:extLst>
                </a:gridCol>
                <a:gridCol w="753762">
                  <a:extLst>
                    <a:ext uri="{9D8B030D-6E8A-4147-A177-3AD203B41FA5}">
                      <a16:colId xmlns:a16="http://schemas.microsoft.com/office/drawing/2014/main" val="2051032125"/>
                    </a:ext>
                  </a:extLst>
                </a:gridCol>
                <a:gridCol w="1025611">
                  <a:extLst>
                    <a:ext uri="{9D8B030D-6E8A-4147-A177-3AD203B41FA5}">
                      <a16:colId xmlns:a16="http://schemas.microsoft.com/office/drawing/2014/main" val="3926846210"/>
                    </a:ext>
                  </a:extLst>
                </a:gridCol>
                <a:gridCol w="1012132">
                  <a:extLst>
                    <a:ext uri="{9D8B030D-6E8A-4147-A177-3AD203B41FA5}">
                      <a16:colId xmlns:a16="http://schemas.microsoft.com/office/drawing/2014/main" val="1519664210"/>
                    </a:ext>
                  </a:extLst>
                </a:gridCol>
                <a:gridCol w="829027">
                  <a:extLst>
                    <a:ext uri="{9D8B030D-6E8A-4147-A177-3AD203B41FA5}">
                      <a16:colId xmlns:a16="http://schemas.microsoft.com/office/drawing/2014/main" val="637092193"/>
                    </a:ext>
                  </a:extLst>
                </a:gridCol>
              </a:tblGrid>
              <a:tr h="69291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누리과정 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주제</a:t>
                      </a: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CT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latin typeface="+mn-ea"/>
                          <a:ea typeface="+mn-ea"/>
                        </a:rPr>
                        <a:t>컴퓨팅</a:t>
                      </a:r>
                      <a:endParaRPr lang="en-US" altLang="ko-KR" sz="900" b="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latin typeface="+mn-ea"/>
                          <a:ea typeface="+mn-ea"/>
                        </a:rPr>
                        <a:t>사고력</a:t>
                      </a:r>
                      <a:endParaRPr lang="ko-KR" altLang="en-US" sz="9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Story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Book</a:t>
                      </a: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dirty="0" err="1" smtClean="0">
                          <a:latin typeface="+mn-ea"/>
                          <a:ea typeface="+mn-ea"/>
                        </a:rPr>
                        <a:t>누리과학</a:t>
                      </a:r>
                      <a:r>
                        <a:rPr lang="en-US" altLang="ko-KR" sz="1100" b="1" baseline="0" dirty="0" smtClean="0">
                          <a:latin typeface="+mn-ea"/>
                          <a:ea typeface="+mn-ea"/>
                        </a:rPr>
                        <a:t> 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baseline="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스마트교육</a:t>
                      </a:r>
                      <a:endParaRPr lang="ko-KR" altLang="en-US" sz="1100" b="1" dirty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Make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 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Berry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16853998"/>
                  </a:ext>
                </a:extLst>
              </a:tr>
              <a:tr h="69349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우리</a:t>
                      </a:r>
                      <a:r>
                        <a:rPr lang="en-US" altLang="ko-KR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원과 </a:t>
                      </a:r>
                      <a:endParaRPr lang="en-US" altLang="ko-KR" sz="900" b="1" dirty="0" smtClean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친구</a:t>
                      </a:r>
                      <a:endParaRPr lang="ko-KR" altLang="en-US" sz="900" b="1" dirty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생활 속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컴퓨터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컴퓨터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외계인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베리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명령과 입력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대쉬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소개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눈 패턴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거울로 얼굴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관찰하기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베리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컴퓨터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520671"/>
                  </a:ext>
                </a:extLst>
              </a:tr>
              <a:tr h="69349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(2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봄과 </a:t>
                      </a:r>
                      <a:endParaRPr lang="en-US" altLang="ko-KR" sz="900" b="1" dirty="0" smtClean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동식물</a:t>
                      </a:r>
                      <a:endParaRPr lang="ko-KR" altLang="en-US" sz="900" b="1" dirty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알고리즘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아기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호랑이가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궁금해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알고리즘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인사와 대답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눈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머리 조절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숲속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안의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색깔 친구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알고리즘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로봇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69293361"/>
                  </a:ext>
                </a:extLst>
              </a:tr>
              <a:tr h="69349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(3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나와 가족</a:t>
                      </a:r>
                      <a:endParaRPr lang="ko-KR" altLang="en-US" sz="900" b="1" dirty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데이터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수집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아빠와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엄마와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나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기능관찰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빛 조절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기분 표현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스마트기기</a:t>
                      </a:r>
                      <a:endParaRPr lang="en-US" altLang="ko-KR" sz="900" dirty="0" smtClean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올바르게</a:t>
                      </a:r>
                      <a:endParaRPr lang="en-US" altLang="ko-KR" sz="900" dirty="0" smtClean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사용하기</a:t>
                      </a:r>
                      <a:endParaRPr lang="ko-KR" altLang="en-US" sz="900" dirty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감사액자</a:t>
                      </a:r>
                      <a:endParaRPr lang="ko-KR" altLang="en-US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01426871"/>
                  </a:ext>
                </a:extLst>
              </a:tr>
              <a:tr h="69349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6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(4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우리 동네</a:t>
                      </a:r>
                      <a:endParaRPr lang="ko-KR" altLang="en-US" sz="900" b="1" dirty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수집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&amp;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활용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손가락을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다쳤어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기능관찰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소리 입력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우리 동네에서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들리는 소리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보드 게임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92776007"/>
                  </a:ext>
                </a:extLst>
              </a:tr>
              <a:tr h="69349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(5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여름과 </a:t>
                      </a:r>
                      <a:endParaRPr lang="en-US" altLang="ko-KR" sz="900" b="1" dirty="0" smtClean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건강</a:t>
                      </a:r>
                      <a:endParaRPr lang="ko-KR" altLang="en-US" sz="900" b="1" dirty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패턴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봄여름가을겨울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패턴인식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대쉬처럼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생각해요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캄캄할 때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잘보이는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색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베리부채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77485107"/>
                  </a:ext>
                </a:extLst>
              </a:tr>
              <a:tr h="69349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(6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교통기관</a:t>
                      </a:r>
                      <a:endParaRPr lang="ko-KR" altLang="en-US" sz="900" b="1" dirty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순차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기차타고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자동차타고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비행기타고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순차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방향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&amp;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이동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하늘과 바다로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다녀요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로봇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자동차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1556477"/>
                  </a:ext>
                </a:extLst>
              </a:tr>
              <a:tr h="69349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9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(7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우리나라</a:t>
                      </a:r>
                      <a:endParaRPr lang="ko-KR" altLang="en-US" sz="900" b="1" dirty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순차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팽이치기부터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강강술래까지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순차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녹음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&amp;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순서 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그림자 놀이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매직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스크래치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12930822"/>
                  </a:ext>
                </a:extLst>
              </a:tr>
              <a:tr h="69349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(8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가을</a:t>
                      </a:r>
                      <a:endParaRPr lang="ko-KR" altLang="en-US" sz="900" b="1" dirty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문제해결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바스락바스락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낙엽 밟는 소리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디버깅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끊어진 선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이어주기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조절력 기르기</a:t>
                      </a:r>
                      <a:endParaRPr lang="ko-KR" altLang="en-US" sz="900" dirty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언플러그드 쿠킹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5518261"/>
                  </a:ext>
                </a:extLst>
              </a:tr>
              <a:tr h="69349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(9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환경과</a:t>
                      </a:r>
                      <a:endParaRPr lang="en-US" altLang="ko-KR" sz="900" b="1" dirty="0" smtClean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 생활</a:t>
                      </a:r>
                      <a:endParaRPr lang="ko-KR" altLang="en-US" sz="900" b="1" dirty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문제해결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지구야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!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아프지마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!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디버깅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아이콘 선택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&amp;</a:t>
                      </a:r>
                      <a:r>
                        <a:rPr lang="en-US" altLang="ko-KR" sz="90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그리기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빛으로 찾아라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베리 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왕관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9787915"/>
                  </a:ext>
                </a:extLst>
              </a:tr>
              <a:tr h="69349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(10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겨울과 </a:t>
                      </a:r>
                      <a:endParaRPr lang="en-US" altLang="ko-KR" sz="900" b="1" dirty="0" smtClean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놀이</a:t>
                      </a:r>
                      <a:endParaRPr lang="ko-KR" altLang="en-US" sz="900" b="1" dirty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CT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씽씽 썰매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그대로 멈춰라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!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기본생활</a:t>
                      </a:r>
                      <a:endParaRPr lang="en-US" altLang="ko-KR" sz="900" dirty="0" smtClean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습관 익히기</a:t>
                      </a:r>
                      <a:endParaRPr lang="ko-KR" altLang="en-US" sz="900" dirty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베리 받침대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65632375"/>
                  </a:ext>
                </a:extLst>
              </a:tr>
              <a:tr h="69349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(11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err="1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생활도구</a:t>
                      </a:r>
                      <a:endParaRPr lang="ko-KR" altLang="en-US" sz="900" b="1" dirty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CT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여름이의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친구가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되고싶어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!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세계여행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길 만들기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안전한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멀티탭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스토리베리수료증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9682336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2497" y="1314723"/>
            <a:ext cx="1403913" cy="521013"/>
          </a:xfrm>
          <a:prstGeom prst="rect">
            <a:avLst/>
          </a:prstGeom>
        </p:spPr>
      </p:pic>
      <p:grpSp>
        <p:nvGrpSpPr>
          <p:cNvPr id="3" name="그룹 2"/>
          <p:cNvGrpSpPr/>
          <p:nvPr/>
        </p:nvGrpSpPr>
        <p:grpSpPr>
          <a:xfrm>
            <a:off x="3337783" y="2103353"/>
            <a:ext cx="372119" cy="547416"/>
            <a:chOff x="7993405" y="2548194"/>
            <a:chExt cx="569827" cy="831074"/>
          </a:xfrm>
        </p:grpSpPr>
        <p:pic>
          <p:nvPicPr>
            <p:cNvPr id="60" name="Picture 2" descr="https://photos-4.dropbox.com/t/2/AABBEf7x6U52b3QC-p4htBSSczAGxRYG5nuAEYjHqqG-xw/12/440547071/png/32x32/3/1489042800/0/2/app_icons_go.png/EJfd0cYDGKNzIAcoBw/ej7tG-lBpC6m2YPWtQ8tCCqin37vBMv0JPc_5unBktg?dl=0&amp;size=800x600&amp;size_mode=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3405" y="2548194"/>
              <a:ext cx="569827" cy="56982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" name="직사각형 60"/>
            <p:cNvSpPr/>
            <p:nvPr/>
          </p:nvSpPr>
          <p:spPr>
            <a:xfrm>
              <a:off x="8004292" y="3005461"/>
              <a:ext cx="523339" cy="3738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0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Go</a:t>
              </a: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3175686" y="2787460"/>
            <a:ext cx="737001" cy="483001"/>
            <a:chOff x="7486102" y="2984667"/>
            <a:chExt cx="857244" cy="533919"/>
          </a:xfrm>
        </p:grpSpPr>
        <p:grpSp>
          <p:nvGrpSpPr>
            <p:cNvPr id="4" name="그룹 3"/>
            <p:cNvGrpSpPr/>
            <p:nvPr/>
          </p:nvGrpSpPr>
          <p:grpSpPr>
            <a:xfrm>
              <a:off x="7737903" y="2984667"/>
              <a:ext cx="605443" cy="529393"/>
              <a:chOff x="7653507" y="2984673"/>
              <a:chExt cx="1151900" cy="789935"/>
            </a:xfrm>
          </p:grpSpPr>
          <p:pic>
            <p:nvPicPr>
              <p:cNvPr id="62" name="Picture 10" descr="https://photos-5.dropbox.com/t/2/AABhJkUKBGDCeRkztUjR6NJfGeufBTKTGwGeJr_ZWoVBvg/12/440547071/png/32x32/3/1489042800/0/2/Wonder%20Icon_rounded.png/EJfd0cYDGKNzIAcoBw/ngEnjPZENCPLslmP99F4_jp6Sx10SQs8Xy-4OGRqUko?dl=0&amp;size=800x600&amp;size_mode=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77793" y="2984673"/>
                <a:ext cx="723900" cy="570607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3" name="직사각형 62"/>
              <p:cNvSpPr/>
              <p:nvPr/>
            </p:nvSpPr>
            <p:spPr>
              <a:xfrm>
                <a:off x="7653507" y="3463088"/>
                <a:ext cx="1151900" cy="3115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800" dirty="0">
                    <a:solidFill>
                      <a:schemeClr val="bg1">
                        <a:lumMod val="65000"/>
                      </a:schemeClr>
                    </a:solidFill>
                    <a:latin typeface="배달의민족 주아" panose="02020603020101020101" pitchFamily="18" charset="-127"/>
                    <a:ea typeface="배달의민족 주아" panose="02020603020101020101" pitchFamily="18" charset="-127"/>
                  </a:rPr>
                  <a:t>Wonder</a:t>
                </a:r>
              </a:p>
            </p:txBody>
          </p:sp>
        </p:grpSp>
        <p:grpSp>
          <p:nvGrpSpPr>
            <p:cNvPr id="64" name="그룹 63"/>
            <p:cNvGrpSpPr/>
            <p:nvPr/>
          </p:nvGrpSpPr>
          <p:grpSpPr>
            <a:xfrm>
              <a:off x="7486102" y="2984667"/>
              <a:ext cx="372119" cy="533919"/>
              <a:chOff x="7993405" y="2548188"/>
              <a:chExt cx="569827" cy="810584"/>
            </a:xfrm>
          </p:grpSpPr>
          <p:pic>
            <p:nvPicPr>
              <p:cNvPr id="65" name="Picture 2" descr="https://photos-4.dropbox.com/t/2/AABBEf7x6U52b3QC-p4htBSSczAGxRYG5nuAEYjHqqG-xw/12/440547071/png/32x32/3/1489042800/0/2/app_icons_go.png/EJfd0cYDGKNzIAcoBw/ej7tG-lBpC6m2YPWtQ8tCCqin37vBMv0JPc_5unBktg?dl=0&amp;size=800x600&amp;size_mode=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93405" y="2548188"/>
                <a:ext cx="569827" cy="569832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6" name="직사각형 65"/>
              <p:cNvSpPr/>
              <p:nvPr/>
            </p:nvSpPr>
            <p:spPr>
              <a:xfrm>
                <a:off x="7998780" y="3041820"/>
                <a:ext cx="534364" cy="3169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800" dirty="0">
                    <a:solidFill>
                      <a:schemeClr val="bg1">
                        <a:lumMod val="65000"/>
                      </a:schemeClr>
                    </a:solidFill>
                    <a:latin typeface="배달의민족 주아" panose="02020603020101020101" pitchFamily="18" charset="-127"/>
                    <a:ea typeface="배달의민족 주아" panose="02020603020101020101" pitchFamily="18" charset="-127"/>
                  </a:rPr>
                  <a:t>Go</a:t>
                </a:r>
              </a:p>
            </p:txBody>
          </p:sp>
        </p:grpSp>
      </p:grpSp>
      <p:grpSp>
        <p:nvGrpSpPr>
          <p:cNvPr id="67" name="그룹 66"/>
          <p:cNvGrpSpPr/>
          <p:nvPr/>
        </p:nvGrpSpPr>
        <p:grpSpPr>
          <a:xfrm>
            <a:off x="3344893" y="3456432"/>
            <a:ext cx="372119" cy="547416"/>
            <a:chOff x="7993405" y="2548194"/>
            <a:chExt cx="569827" cy="831074"/>
          </a:xfrm>
        </p:grpSpPr>
        <p:pic>
          <p:nvPicPr>
            <p:cNvPr id="68" name="Picture 2" descr="https://photos-4.dropbox.com/t/2/AABBEf7x6U52b3QC-p4htBSSczAGxRYG5nuAEYjHqqG-xw/12/440547071/png/32x32/3/1489042800/0/2/app_icons_go.png/EJfd0cYDGKNzIAcoBw/ej7tG-lBpC6m2YPWtQ8tCCqin37vBMv0JPc_5unBktg?dl=0&amp;size=800x600&amp;size_mode=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3405" y="2548194"/>
              <a:ext cx="569827" cy="56982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9" name="직사각형 68"/>
            <p:cNvSpPr/>
            <p:nvPr/>
          </p:nvSpPr>
          <p:spPr>
            <a:xfrm>
              <a:off x="8004292" y="3005461"/>
              <a:ext cx="523339" cy="3738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0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Go</a:t>
              </a:r>
            </a:p>
          </p:txBody>
        </p:sp>
      </p:grpSp>
      <p:grpSp>
        <p:nvGrpSpPr>
          <p:cNvPr id="70" name="그룹 69"/>
          <p:cNvGrpSpPr/>
          <p:nvPr/>
        </p:nvGrpSpPr>
        <p:grpSpPr>
          <a:xfrm>
            <a:off x="3362877" y="4179029"/>
            <a:ext cx="372119" cy="547416"/>
            <a:chOff x="7993405" y="2548194"/>
            <a:chExt cx="569827" cy="831074"/>
          </a:xfrm>
        </p:grpSpPr>
        <p:pic>
          <p:nvPicPr>
            <p:cNvPr id="71" name="Picture 2" descr="https://photos-4.dropbox.com/t/2/AABBEf7x6U52b3QC-p4htBSSczAGxRYG5nuAEYjHqqG-xw/12/440547071/png/32x32/3/1489042800/0/2/app_icons_go.png/EJfd0cYDGKNzIAcoBw/ej7tG-lBpC6m2YPWtQ8tCCqin37vBMv0JPc_5unBktg?dl=0&amp;size=800x600&amp;size_mode=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3405" y="2548194"/>
              <a:ext cx="569827" cy="56982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2" name="직사각형 71"/>
            <p:cNvSpPr/>
            <p:nvPr/>
          </p:nvSpPr>
          <p:spPr>
            <a:xfrm>
              <a:off x="8004292" y="3005461"/>
              <a:ext cx="523339" cy="3738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0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Go</a:t>
              </a:r>
            </a:p>
          </p:txBody>
        </p:sp>
      </p:grpSp>
      <p:grpSp>
        <p:nvGrpSpPr>
          <p:cNvPr id="6" name="그룹 5"/>
          <p:cNvGrpSpPr/>
          <p:nvPr/>
        </p:nvGrpSpPr>
        <p:grpSpPr>
          <a:xfrm>
            <a:off x="3175686" y="5552501"/>
            <a:ext cx="724201" cy="580774"/>
            <a:chOff x="8839200" y="2844281"/>
            <a:chExt cx="724201" cy="580774"/>
          </a:xfrm>
        </p:grpSpPr>
        <p:grpSp>
          <p:nvGrpSpPr>
            <p:cNvPr id="75" name="그룹 74"/>
            <p:cNvGrpSpPr/>
            <p:nvPr/>
          </p:nvGrpSpPr>
          <p:grpSpPr>
            <a:xfrm>
              <a:off x="8839200" y="2844281"/>
              <a:ext cx="319923" cy="533097"/>
              <a:chOff x="7993405" y="2574498"/>
              <a:chExt cx="569827" cy="784274"/>
            </a:xfrm>
          </p:grpSpPr>
          <p:pic>
            <p:nvPicPr>
              <p:cNvPr id="76" name="Picture 2" descr="https://photos-4.dropbox.com/t/2/AABBEf7x6U52b3QC-p4htBSSczAGxRYG5nuAEYjHqqG-xw/12/440547071/png/32x32/3/1489042800/0/2/app_icons_go.png/EJfd0cYDGKNzIAcoBw/ej7tG-lBpC6m2YPWtQ8tCCqin37vBMv0JPc_5unBktg?dl=0&amp;size=800x600&amp;size_mode=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93405" y="2574498"/>
                <a:ext cx="569827" cy="54352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7" name="직사각형 76"/>
              <p:cNvSpPr/>
              <p:nvPr/>
            </p:nvSpPr>
            <p:spPr>
              <a:xfrm>
                <a:off x="7998780" y="3041820"/>
                <a:ext cx="534364" cy="3169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800" dirty="0">
                    <a:solidFill>
                      <a:schemeClr val="bg1">
                        <a:lumMod val="65000"/>
                      </a:schemeClr>
                    </a:solidFill>
                    <a:latin typeface="배달의민족 주아" panose="02020603020101020101" pitchFamily="18" charset="-127"/>
                    <a:ea typeface="배달의민족 주아" panose="02020603020101020101" pitchFamily="18" charset="-127"/>
                  </a:rPr>
                  <a:t>Go</a:t>
                </a:r>
              </a:p>
            </p:txBody>
          </p:sp>
        </p:grpSp>
        <p:pic>
          <p:nvPicPr>
            <p:cNvPr id="80" name="Picture 4" descr="https://photos-6.dropbox.com/t/2/AAA_z2x5FhMynDQTK6plRpr3YolVdkWwEV56ctLYORBSWw/12/440547071/png/32x32/3/1489042800/0/2/app_icons_path.png/EJfd0cYDGKNzIAcoBw/X7W5MrMy-yQa3zIVtz4BqAm6kHF2gnCsldQqY_ACvIo?dl=0&amp;size=800x600&amp;size_mode=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59123" y="2858270"/>
              <a:ext cx="355462" cy="35546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1" name="직사각형 80"/>
            <p:cNvSpPr/>
            <p:nvPr/>
          </p:nvSpPr>
          <p:spPr>
            <a:xfrm>
              <a:off x="9159123" y="3209611"/>
              <a:ext cx="40427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Path</a:t>
              </a:r>
            </a:p>
          </p:txBody>
        </p:sp>
      </p:grpSp>
      <p:grpSp>
        <p:nvGrpSpPr>
          <p:cNvPr id="82" name="그룹 81"/>
          <p:cNvGrpSpPr/>
          <p:nvPr/>
        </p:nvGrpSpPr>
        <p:grpSpPr>
          <a:xfrm>
            <a:off x="3360387" y="4854129"/>
            <a:ext cx="372119" cy="547416"/>
            <a:chOff x="7993405" y="2548194"/>
            <a:chExt cx="569827" cy="831074"/>
          </a:xfrm>
        </p:grpSpPr>
        <p:pic>
          <p:nvPicPr>
            <p:cNvPr id="83" name="Picture 2" descr="https://photos-4.dropbox.com/t/2/AABBEf7x6U52b3QC-p4htBSSczAGxRYG5nuAEYjHqqG-xw/12/440547071/png/32x32/3/1489042800/0/2/app_icons_go.png/EJfd0cYDGKNzIAcoBw/ej7tG-lBpC6m2YPWtQ8tCCqin37vBMv0JPc_5unBktg?dl=0&amp;size=800x600&amp;size_mode=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3405" y="2548194"/>
              <a:ext cx="569827" cy="56982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4" name="직사각형 83"/>
            <p:cNvSpPr/>
            <p:nvPr/>
          </p:nvSpPr>
          <p:spPr>
            <a:xfrm>
              <a:off x="8004292" y="3005461"/>
              <a:ext cx="523339" cy="3738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0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Go</a:t>
              </a: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3315746" y="6219005"/>
            <a:ext cx="404278" cy="566785"/>
            <a:chOff x="8162300" y="5269296"/>
            <a:chExt cx="404278" cy="566785"/>
          </a:xfrm>
        </p:grpSpPr>
        <p:pic>
          <p:nvPicPr>
            <p:cNvPr id="87" name="Picture 4" descr="https://photos-6.dropbox.com/t/2/AAA_z2x5FhMynDQTK6plRpr3YolVdkWwEV56ctLYORBSWw/12/440547071/png/32x32/3/1489042800/0/2/app_icons_path.png/EJfd0cYDGKNzIAcoBw/X7W5MrMy-yQa3zIVtz4BqAm6kHF2gnCsldQqY_ACvIo?dl=0&amp;size=800x600&amp;size_mode=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1009" y="5269296"/>
              <a:ext cx="355462" cy="35546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8" name="직사각형 87"/>
            <p:cNvSpPr/>
            <p:nvPr/>
          </p:nvSpPr>
          <p:spPr>
            <a:xfrm>
              <a:off x="8162300" y="5620637"/>
              <a:ext cx="40427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Path</a:t>
              </a:r>
            </a:p>
          </p:txBody>
        </p:sp>
      </p:grpSp>
      <p:grpSp>
        <p:nvGrpSpPr>
          <p:cNvPr id="91" name="그룹 90"/>
          <p:cNvGrpSpPr/>
          <p:nvPr/>
        </p:nvGrpSpPr>
        <p:grpSpPr>
          <a:xfrm>
            <a:off x="3347933" y="6958389"/>
            <a:ext cx="404278" cy="566785"/>
            <a:chOff x="8162300" y="5269296"/>
            <a:chExt cx="404278" cy="566785"/>
          </a:xfrm>
        </p:grpSpPr>
        <p:pic>
          <p:nvPicPr>
            <p:cNvPr id="92" name="Picture 4" descr="https://photos-6.dropbox.com/t/2/AAA_z2x5FhMynDQTK6plRpr3YolVdkWwEV56ctLYORBSWw/12/440547071/png/32x32/3/1489042800/0/2/app_icons_path.png/EJfd0cYDGKNzIAcoBw/X7W5MrMy-yQa3zIVtz4BqAm6kHF2gnCsldQqY_ACvIo?dl=0&amp;size=800x600&amp;size_mode=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1009" y="5269296"/>
              <a:ext cx="355462" cy="35546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3" name="직사각형 92"/>
            <p:cNvSpPr/>
            <p:nvPr/>
          </p:nvSpPr>
          <p:spPr>
            <a:xfrm>
              <a:off x="8162300" y="5620637"/>
              <a:ext cx="40427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Path</a:t>
              </a:r>
            </a:p>
          </p:txBody>
        </p:sp>
      </p:grpSp>
      <p:grpSp>
        <p:nvGrpSpPr>
          <p:cNvPr id="94" name="그룹 93"/>
          <p:cNvGrpSpPr/>
          <p:nvPr/>
        </p:nvGrpSpPr>
        <p:grpSpPr>
          <a:xfrm>
            <a:off x="3320106" y="7713430"/>
            <a:ext cx="404278" cy="566785"/>
            <a:chOff x="8162300" y="5269296"/>
            <a:chExt cx="404278" cy="566785"/>
          </a:xfrm>
        </p:grpSpPr>
        <p:pic>
          <p:nvPicPr>
            <p:cNvPr id="95" name="Picture 4" descr="https://photos-6.dropbox.com/t/2/AAA_z2x5FhMynDQTK6plRpr3YolVdkWwEV56ctLYORBSWw/12/440547071/png/32x32/3/1489042800/0/2/app_icons_path.png/EJfd0cYDGKNzIAcoBw/X7W5MrMy-yQa3zIVtz4BqAm6kHF2gnCsldQqY_ACvIo?dl=0&amp;size=800x600&amp;size_mode=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1009" y="5269296"/>
              <a:ext cx="355462" cy="35546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6" name="직사각형 95"/>
            <p:cNvSpPr/>
            <p:nvPr/>
          </p:nvSpPr>
          <p:spPr>
            <a:xfrm>
              <a:off x="8162300" y="5620637"/>
              <a:ext cx="40427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Path</a:t>
              </a:r>
            </a:p>
          </p:txBody>
        </p:sp>
      </p:grpSp>
      <p:grpSp>
        <p:nvGrpSpPr>
          <p:cNvPr id="97" name="그룹 96"/>
          <p:cNvGrpSpPr/>
          <p:nvPr/>
        </p:nvGrpSpPr>
        <p:grpSpPr>
          <a:xfrm>
            <a:off x="3338728" y="8370559"/>
            <a:ext cx="404278" cy="566785"/>
            <a:chOff x="8162300" y="5269296"/>
            <a:chExt cx="404278" cy="566785"/>
          </a:xfrm>
        </p:grpSpPr>
        <p:pic>
          <p:nvPicPr>
            <p:cNvPr id="98" name="Picture 4" descr="https://photos-6.dropbox.com/t/2/AAA_z2x5FhMynDQTK6plRpr3YolVdkWwEV56ctLYORBSWw/12/440547071/png/32x32/3/1489042800/0/2/app_icons_path.png/EJfd0cYDGKNzIAcoBw/X7W5MrMy-yQa3zIVtz4BqAm6kHF2gnCsldQqY_ACvIo?dl=0&amp;size=800x600&amp;size_mode=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1009" y="5269296"/>
              <a:ext cx="355462" cy="35546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9" name="직사각형 98"/>
            <p:cNvSpPr/>
            <p:nvPr/>
          </p:nvSpPr>
          <p:spPr>
            <a:xfrm>
              <a:off x="8162300" y="5620637"/>
              <a:ext cx="40427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Path</a:t>
              </a:r>
            </a:p>
          </p:txBody>
        </p:sp>
      </p:grpSp>
      <p:grpSp>
        <p:nvGrpSpPr>
          <p:cNvPr id="100" name="그룹 99"/>
          <p:cNvGrpSpPr/>
          <p:nvPr/>
        </p:nvGrpSpPr>
        <p:grpSpPr>
          <a:xfrm>
            <a:off x="3325190" y="9068626"/>
            <a:ext cx="404278" cy="566785"/>
            <a:chOff x="8162300" y="5269296"/>
            <a:chExt cx="404278" cy="566785"/>
          </a:xfrm>
        </p:grpSpPr>
        <p:pic>
          <p:nvPicPr>
            <p:cNvPr id="101" name="Picture 4" descr="https://photos-6.dropbox.com/t/2/AAA_z2x5FhMynDQTK6plRpr3YolVdkWwEV56ctLYORBSWw/12/440547071/png/32x32/3/1489042800/0/2/app_icons_path.png/EJfd0cYDGKNzIAcoBw/X7W5MrMy-yQa3zIVtz4BqAm6kHF2gnCsldQqY_ACvIo?dl=0&amp;size=800x600&amp;size_mode=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1009" y="5269296"/>
              <a:ext cx="355462" cy="35546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" name="직사각형 101"/>
            <p:cNvSpPr/>
            <p:nvPr/>
          </p:nvSpPr>
          <p:spPr>
            <a:xfrm>
              <a:off x="8162300" y="5620637"/>
              <a:ext cx="40427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Path</a:t>
              </a: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3667313" y="9579212"/>
            <a:ext cx="31485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 smtClean="0"/>
              <a:t>*</a:t>
            </a:r>
            <a:r>
              <a:rPr lang="ko-KR" altLang="en-US" sz="800" dirty="0" smtClean="0"/>
              <a:t>계획안의 내용은 프로그램 향상을 위해 일부 변경될 수 있습니다</a:t>
            </a:r>
            <a:r>
              <a:rPr lang="en-US" altLang="ko-KR" sz="800" dirty="0" smtClean="0"/>
              <a:t>.</a:t>
            </a:r>
            <a:endParaRPr lang="ko-KR" altLang="en-US" sz="800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254" y="39829"/>
            <a:ext cx="7079538" cy="1162913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094" y="65903"/>
            <a:ext cx="2609424" cy="320977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860" y="111045"/>
            <a:ext cx="975362" cy="786386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56" t="-4252"/>
          <a:stretch/>
        </p:blipFill>
        <p:spPr>
          <a:xfrm>
            <a:off x="2188806" y="498163"/>
            <a:ext cx="2211780" cy="451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85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395111"/>
              </p:ext>
            </p:extLst>
          </p:nvPr>
        </p:nvGraphicFramePr>
        <p:xfrm>
          <a:off x="126932" y="1233751"/>
          <a:ext cx="6632216" cy="83231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6192">
                  <a:extLst>
                    <a:ext uri="{9D8B030D-6E8A-4147-A177-3AD203B41FA5}">
                      <a16:colId xmlns:a16="http://schemas.microsoft.com/office/drawing/2014/main" val="3758713532"/>
                    </a:ext>
                  </a:extLst>
                </a:gridCol>
                <a:gridCol w="877330">
                  <a:extLst>
                    <a:ext uri="{9D8B030D-6E8A-4147-A177-3AD203B41FA5}">
                      <a16:colId xmlns:a16="http://schemas.microsoft.com/office/drawing/2014/main" val="3571981497"/>
                    </a:ext>
                  </a:extLst>
                </a:gridCol>
                <a:gridCol w="654908">
                  <a:extLst>
                    <a:ext uri="{9D8B030D-6E8A-4147-A177-3AD203B41FA5}">
                      <a16:colId xmlns:a16="http://schemas.microsoft.com/office/drawing/2014/main" val="2046100717"/>
                    </a:ext>
                  </a:extLst>
                </a:gridCol>
                <a:gridCol w="1013254">
                  <a:extLst>
                    <a:ext uri="{9D8B030D-6E8A-4147-A177-3AD203B41FA5}">
                      <a16:colId xmlns:a16="http://schemas.microsoft.com/office/drawing/2014/main" val="2877403881"/>
                    </a:ext>
                  </a:extLst>
                </a:gridCol>
                <a:gridCol w="753762">
                  <a:extLst>
                    <a:ext uri="{9D8B030D-6E8A-4147-A177-3AD203B41FA5}">
                      <a16:colId xmlns:a16="http://schemas.microsoft.com/office/drawing/2014/main" val="2051032125"/>
                    </a:ext>
                  </a:extLst>
                </a:gridCol>
                <a:gridCol w="1025611">
                  <a:extLst>
                    <a:ext uri="{9D8B030D-6E8A-4147-A177-3AD203B41FA5}">
                      <a16:colId xmlns:a16="http://schemas.microsoft.com/office/drawing/2014/main" val="3926846210"/>
                    </a:ext>
                  </a:extLst>
                </a:gridCol>
                <a:gridCol w="1012132">
                  <a:extLst>
                    <a:ext uri="{9D8B030D-6E8A-4147-A177-3AD203B41FA5}">
                      <a16:colId xmlns:a16="http://schemas.microsoft.com/office/drawing/2014/main" val="1519664210"/>
                    </a:ext>
                  </a:extLst>
                </a:gridCol>
                <a:gridCol w="829027">
                  <a:extLst>
                    <a:ext uri="{9D8B030D-6E8A-4147-A177-3AD203B41FA5}">
                      <a16:colId xmlns:a16="http://schemas.microsoft.com/office/drawing/2014/main" val="637092193"/>
                    </a:ext>
                  </a:extLst>
                </a:gridCol>
              </a:tblGrid>
              <a:tr h="67892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누리과정 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주제</a:t>
                      </a: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CT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latin typeface="+mn-ea"/>
                          <a:ea typeface="+mn-ea"/>
                        </a:rPr>
                        <a:t>컴퓨팅</a:t>
                      </a:r>
                      <a:endParaRPr lang="en-US" altLang="ko-KR" sz="900" b="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latin typeface="+mn-ea"/>
                          <a:ea typeface="+mn-ea"/>
                        </a:rPr>
                        <a:t>사고력</a:t>
                      </a:r>
                      <a:endParaRPr lang="ko-KR" altLang="en-US" sz="9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Story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Book</a:t>
                      </a: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dirty="0" err="1" smtClean="0">
                          <a:latin typeface="+mn-ea"/>
                          <a:ea typeface="+mn-ea"/>
                        </a:rPr>
                        <a:t>누리과학</a:t>
                      </a:r>
                      <a:r>
                        <a:rPr lang="en-US" altLang="ko-KR" sz="1100" b="1" baseline="0" dirty="0" smtClean="0">
                          <a:latin typeface="+mn-ea"/>
                          <a:ea typeface="+mn-ea"/>
                        </a:rPr>
                        <a:t> 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baseline="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스마트교육</a:t>
                      </a:r>
                      <a:endParaRPr lang="ko-KR" altLang="en-US" sz="1100" b="1" dirty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Make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 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Berry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16853998"/>
                  </a:ext>
                </a:extLst>
              </a:tr>
              <a:tr h="69721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우리</a:t>
                      </a:r>
                      <a:r>
                        <a:rPr lang="en-US" altLang="ko-KR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원과 </a:t>
                      </a:r>
                      <a:endParaRPr lang="en-US" altLang="ko-KR" sz="900" b="1" dirty="0" smtClean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친구</a:t>
                      </a:r>
                      <a:endParaRPr lang="ko-KR" altLang="en-US" sz="900" b="1" dirty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생활 속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컴퓨터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안녕 여름아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안녕 베리야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태블릿과 </a:t>
                      </a: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대쉬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가슴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귀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눈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램프</a:t>
                      </a:r>
                      <a:r>
                        <a:rPr lang="en-US" altLang="ko-KR" sz="90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조절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신기한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돋보기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베리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컴퓨터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520671"/>
                  </a:ext>
                </a:extLst>
              </a:tr>
              <a:tr h="69721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(2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봄과 </a:t>
                      </a:r>
                      <a:endParaRPr lang="en-US" altLang="ko-KR" sz="900" b="1" dirty="0" smtClean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동식물</a:t>
                      </a:r>
                      <a:endParaRPr lang="ko-KR" altLang="en-US" sz="900" b="1" dirty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알고리즘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하나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둘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셋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다육이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심기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알고리즘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전진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후진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속도조절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꽃잎이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어떻게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변할까요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?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알고리즘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로봇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69293361"/>
                  </a:ext>
                </a:extLst>
              </a:tr>
              <a:tr h="69721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(3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나와 가족</a:t>
                      </a:r>
                      <a:endParaRPr lang="ko-KR" altLang="en-US" sz="900" b="1" dirty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데이터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수집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여름아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나들이</a:t>
                      </a:r>
                      <a:r>
                        <a:rPr lang="ko-KR" altLang="en-US" sz="900" baseline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baseline="0" dirty="0" smtClean="0">
                          <a:latin typeface="+mn-ea"/>
                          <a:ea typeface="+mn-ea"/>
                        </a:rPr>
                        <a:t>가자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데이터 수집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정해진 위치이동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우회전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좌회전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스마트기기</a:t>
                      </a:r>
                      <a:endParaRPr lang="en-US" altLang="ko-KR" sz="900" dirty="0" smtClean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올바르게</a:t>
                      </a:r>
                      <a:endParaRPr lang="en-US" altLang="ko-KR" sz="900" dirty="0" smtClean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사용하기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감사액자</a:t>
                      </a:r>
                      <a:endParaRPr lang="ko-KR" altLang="en-US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01426871"/>
                  </a:ext>
                </a:extLst>
              </a:tr>
              <a:tr h="69721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6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(4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우리 동네</a:t>
                      </a:r>
                      <a:endParaRPr lang="ko-KR" altLang="en-US" sz="900" b="1" dirty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데이터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분석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둥둥 슈퍼마켓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기능분석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길 만들기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어디로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데려다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줄까요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?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보드 게임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92776007"/>
                  </a:ext>
                </a:extLst>
              </a:tr>
              <a:tr h="69721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(5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여름과 </a:t>
                      </a:r>
                      <a:endParaRPr lang="en-US" altLang="ko-KR" sz="900" b="1" dirty="0" smtClean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건강</a:t>
                      </a:r>
                      <a:endParaRPr lang="ko-KR" altLang="en-US" sz="900" b="1" dirty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패턴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파라솔 두 개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포도알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한 알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패턴인식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이동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심부름하기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무게가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달라요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베리부채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77485107"/>
                  </a:ext>
                </a:extLst>
              </a:tr>
              <a:tr h="65830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(6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교통기관</a:t>
                      </a:r>
                      <a:endParaRPr lang="ko-KR" altLang="en-US" sz="900" b="1" dirty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순차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차례차례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순서대로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순차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장애물 통과하기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무엇이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빠졌을까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?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로봇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자동차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1556477"/>
                  </a:ext>
                </a:extLst>
              </a:tr>
              <a:tr h="65830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9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(7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우리나라</a:t>
                      </a:r>
                      <a:endParaRPr lang="en-US" altLang="ko-KR" sz="900" b="1" dirty="0" smtClean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세계여러나라</a:t>
                      </a:r>
                      <a:endParaRPr lang="ko-KR" altLang="en-US" sz="900" b="1" dirty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순차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순서대로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완성해요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순차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여행을 가요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세계지도와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지구본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매직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스크래치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12930822"/>
                  </a:ext>
                </a:extLst>
              </a:tr>
              <a:tr h="69721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(8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가을</a:t>
                      </a:r>
                      <a:endParaRPr lang="ko-KR" altLang="en-US" sz="900" b="1" dirty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반복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루프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낙엽 모으기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반복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명령에 따라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움직여요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조절력 기르기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언플러그드 쿠킹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5518261"/>
                  </a:ext>
                </a:extLst>
              </a:tr>
              <a:tr h="69721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(9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환경과</a:t>
                      </a:r>
                      <a:endParaRPr lang="en-US" altLang="ko-KR" sz="900" b="1" dirty="0" smtClean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 생활</a:t>
                      </a:r>
                      <a:endParaRPr lang="ko-KR" altLang="en-US" sz="900" b="1" dirty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디버깅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튼튼한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나무</a:t>
                      </a:r>
                      <a:r>
                        <a:rPr lang="en-US" altLang="ko-KR" sz="90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블록 집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잘못된 디버깅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바른 동작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만들기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빛이 만든 모양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베리 왕관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9787915"/>
                  </a:ext>
                </a:extLst>
              </a:tr>
              <a:tr h="65830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(10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겨울과 </a:t>
                      </a:r>
                      <a:endParaRPr lang="en-US" altLang="ko-KR" sz="900" b="1" dirty="0" smtClean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놀이</a:t>
                      </a:r>
                      <a:endParaRPr lang="ko-KR" altLang="en-US" sz="900" b="1" dirty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CT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꽃눈이 내려요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노래 부르기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기본생활</a:t>
                      </a:r>
                      <a:endParaRPr lang="en-US" altLang="ko-KR" sz="900" dirty="0" smtClean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습관 익히기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베리 받침대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65632375"/>
                  </a:ext>
                </a:extLst>
              </a:tr>
              <a:tr h="69721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(11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err="1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생활도구</a:t>
                      </a:r>
                      <a:endParaRPr lang="ko-KR" altLang="en-US" sz="900" b="1" dirty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CT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말하면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열리는 서랍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대쉬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발표회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다양한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미디어기기를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탐색해요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스토리베리수료증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9682336"/>
                  </a:ext>
                </a:extLst>
              </a:tr>
            </a:tbl>
          </a:graphicData>
        </a:graphic>
      </p:graphicFrame>
      <p:pic>
        <p:nvPicPr>
          <p:cNvPr id="66" name="그림 6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2497" y="1314723"/>
            <a:ext cx="1403913" cy="521013"/>
          </a:xfrm>
          <a:prstGeom prst="rect">
            <a:avLst/>
          </a:prstGeom>
        </p:spPr>
      </p:pic>
      <p:grpSp>
        <p:nvGrpSpPr>
          <p:cNvPr id="67" name="그룹 66"/>
          <p:cNvGrpSpPr/>
          <p:nvPr/>
        </p:nvGrpSpPr>
        <p:grpSpPr>
          <a:xfrm>
            <a:off x="3284776" y="2046421"/>
            <a:ext cx="372119" cy="547416"/>
            <a:chOff x="7993405" y="2548194"/>
            <a:chExt cx="569827" cy="831074"/>
          </a:xfrm>
        </p:grpSpPr>
        <p:pic>
          <p:nvPicPr>
            <p:cNvPr id="68" name="Picture 2" descr="https://photos-4.dropbox.com/t/2/AABBEf7x6U52b3QC-p4htBSSczAGxRYG5nuAEYjHqqG-xw/12/440547071/png/32x32/3/1489042800/0/2/app_icons_go.png/EJfd0cYDGKNzIAcoBw/ej7tG-lBpC6m2YPWtQ8tCCqin37vBMv0JPc_5unBktg?dl=0&amp;size=800x600&amp;size_mode=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3405" y="2548194"/>
              <a:ext cx="569827" cy="56982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9" name="직사각형 68"/>
            <p:cNvSpPr/>
            <p:nvPr/>
          </p:nvSpPr>
          <p:spPr>
            <a:xfrm>
              <a:off x="8004292" y="3005461"/>
              <a:ext cx="523339" cy="3738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0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Go</a:t>
              </a:r>
            </a:p>
          </p:txBody>
        </p:sp>
      </p:grpSp>
      <p:grpSp>
        <p:nvGrpSpPr>
          <p:cNvPr id="70" name="그룹 69"/>
          <p:cNvGrpSpPr/>
          <p:nvPr/>
        </p:nvGrpSpPr>
        <p:grpSpPr>
          <a:xfrm>
            <a:off x="3175686" y="2787460"/>
            <a:ext cx="737001" cy="483001"/>
            <a:chOff x="7486102" y="2984667"/>
            <a:chExt cx="857244" cy="533919"/>
          </a:xfrm>
        </p:grpSpPr>
        <p:grpSp>
          <p:nvGrpSpPr>
            <p:cNvPr id="71" name="그룹 70"/>
            <p:cNvGrpSpPr/>
            <p:nvPr/>
          </p:nvGrpSpPr>
          <p:grpSpPr>
            <a:xfrm>
              <a:off x="7737903" y="2984667"/>
              <a:ext cx="605443" cy="529393"/>
              <a:chOff x="7653507" y="2984673"/>
              <a:chExt cx="1151900" cy="789935"/>
            </a:xfrm>
          </p:grpSpPr>
          <p:pic>
            <p:nvPicPr>
              <p:cNvPr id="75" name="Picture 10" descr="https://photos-5.dropbox.com/t/2/AABhJkUKBGDCeRkztUjR6NJfGeufBTKTGwGeJr_ZWoVBvg/12/440547071/png/32x32/3/1489042800/0/2/Wonder%20Icon_rounded.png/EJfd0cYDGKNzIAcoBw/ngEnjPZENCPLslmP99F4_jp6Sx10SQs8Xy-4OGRqUko?dl=0&amp;size=800x600&amp;size_mode=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77793" y="2984673"/>
                <a:ext cx="723900" cy="570607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6" name="직사각형 75"/>
              <p:cNvSpPr/>
              <p:nvPr/>
            </p:nvSpPr>
            <p:spPr>
              <a:xfrm>
                <a:off x="7653507" y="3463088"/>
                <a:ext cx="1151900" cy="3115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800" dirty="0">
                    <a:solidFill>
                      <a:schemeClr val="bg1">
                        <a:lumMod val="65000"/>
                      </a:schemeClr>
                    </a:solidFill>
                    <a:latin typeface="배달의민족 주아" panose="02020603020101020101" pitchFamily="18" charset="-127"/>
                    <a:ea typeface="배달의민족 주아" panose="02020603020101020101" pitchFamily="18" charset="-127"/>
                  </a:rPr>
                  <a:t>Wonder</a:t>
                </a:r>
              </a:p>
            </p:txBody>
          </p:sp>
        </p:grpSp>
        <p:grpSp>
          <p:nvGrpSpPr>
            <p:cNvPr id="72" name="그룹 71"/>
            <p:cNvGrpSpPr/>
            <p:nvPr/>
          </p:nvGrpSpPr>
          <p:grpSpPr>
            <a:xfrm>
              <a:off x="7486102" y="2984667"/>
              <a:ext cx="372119" cy="533919"/>
              <a:chOff x="7993405" y="2548188"/>
              <a:chExt cx="569827" cy="810584"/>
            </a:xfrm>
          </p:grpSpPr>
          <p:pic>
            <p:nvPicPr>
              <p:cNvPr id="73" name="Picture 2" descr="https://photos-4.dropbox.com/t/2/AABBEf7x6U52b3QC-p4htBSSczAGxRYG5nuAEYjHqqG-xw/12/440547071/png/32x32/3/1489042800/0/2/app_icons_go.png/EJfd0cYDGKNzIAcoBw/ej7tG-lBpC6m2YPWtQ8tCCqin37vBMv0JPc_5unBktg?dl=0&amp;size=800x600&amp;size_mode=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93405" y="2548188"/>
                <a:ext cx="569827" cy="569832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4" name="직사각형 73"/>
              <p:cNvSpPr/>
              <p:nvPr/>
            </p:nvSpPr>
            <p:spPr>
              <a:xfrm>
                <a:off x="7998780" y="3041820"/>
                <a:ext cx="534364" cy="3169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800" dirty="0">
                    <a:solidFill>
                      <a:schemeClr val="bg1">
                        <a:lumMod val="65000"/>
                      </a:schemeClr>
                    </a:solidFill>
                    <a:latin typeface="배달의민족 주아" panose="02020603020101020101" pitchFamily="18" charset="-127"/>
                    <a:ea typeface="배달의민족 주아" panose="02020603020101020101" pitchFamily="18" charset="-127"/>
                  </a:rPr>
                  <a:t>Go</a:t>
                </a:r>
              </a:p>
            </p:txBody>
          </p:sp>
        </p:grpSp>
      </p:grpSp>
      <p:grpSp>
        <p:nvGrpSpPr>
          <p:cNvPr id="77" name="그룹 76"/>
          <p:cNvGrpSpPr/>
          <p:nvPr/>
        </p:nvGrpSpPr>
        <p:grpSpPr>
          <a:xfrm>
            <a:off x="3292657" y="3428052"/>
            <a:ext cx="372119" cy="547416"/>
            <a:chOff x="7993405" y="2548194"/>
            <a:chExt cx="569827" cy="831074"/>
          </a:xfrm>
        </p:grpSpPr>
        <p:pic>
          <p:nvPicPr>
            <p:cNvPr id="78" name="Picture 2" descr="https://photos-4.dropbox.com/t/2/AABBEf7x6U52b3QC-p4htBSSczAGxRYG5nuAEYjHqqG-xw/12/440547071/png/32x32/3/1489042800/0/2/app_icons_go.png/EJfd0cYDGKNzIAcoBw/ej7tG-lBpC6m2YPWtQ8tCCqin37vBMv0JPc_5unBktg?dl=0&amp;size=800x600&amp;size_mode=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3405" y="2548194"/>
              <a:ext cx="569827" cy="56982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9" name="직사각형 78"/>
            <p:cNvSpPr/>
            <p:nvPr/>
          </p:nvSpPr>
          <p:spPr>
            <a:xfrm>
              <a:off x="8004292" y="3005461"/>
              <a:ext cx="523339" cy="3738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0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Go</a:t>
              </a:r>
            </a:p>
          </p:txBody>
        </p:sp>
      </p:grpSp>
      <p:grpSp>
        <p:nvGrpSpPr>
          <p:cNvPr id="80" name="그룹 79"/>
          <p:cNvGrpSpPr/>
          <p:nvPr/>
        </p:nvGrpSpPr>
        <p:grpSpPr>
          <a:xfrm>
            <a:off x="3175686" y="4149878"/>
            <a:ext cx="724201" cy="537229"/>
            <a:chOff x="8839200" y="2844281"/>
            <a:chExt cx="724201" cy="537229"/>
          </a:xfrm>
        </p:grpSpPr>
        <p:grpSp>
          <p:nvGrpSpPr>
            <p:cNvPr id="81" name="그룹 80"/>
            <p:cNvGrpSpPr/>
            <p:nvPr/>
          </p:nvGrpSpPr>
          <p:grpSpPr>
            <a:xfrm>
              <a:off x="8839200" y="2844281"/>
              <a:ext cx="319923" cy="533097"/>
              <a:chOff x="7993405" y="2574498"/>
              <a:chExt cx="569827" cy="784274"/>
            </a:xfrm>
          </p:grpSpPr>
          <p:pic>
            <p:nvPicPr>
              <p:cNvPr id="84" name="Picture 2" descr="https://photos-4.dropbox.com/t/2/AABBEf7x6U52b3QC-p4htBSSczAGxRYG5nuAEYjHqqG-xw/12/440547071/png/32x32/3/1489042800/0/2/app_icons_go.png/EJfd0cYDGKNzIAcoBw/ej7tG-lBpC6m2YPWtQ8tCCqin37vBMv0JPc_5unBktg?dl=0&amp;size=800x600&amp;size_mode=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93405" y="2574498"/>
                <a:ext cx="569827" cy="54352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5" name="직사각형 84"/>
              <p:cNvSpPr/>
              <p:nvPr/>
            </p:nvSpPr>
            <p:spPr>
              <a:xfrm>
                <a:off x="7998780" y="3041820"/>
                <a:ext cx="534364" cy="3169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800" dirty="0">
                    <a:solidFill>
                      <a:schemeClr val="bg1">
                        <a:lumMod val="65000"/>
                      </a:schemeClr>
                    </a:solidFill>
                    <a:latin typeface="배달의민족 주아" panose="02020603020101020101" pitchFamily="18" charset="-127"/>
                    <a:ea typeface="배달의민족 주아" panose="02020603020101020101" pitchFamily="18" charset="-127"/>
                  </a:rPr>
                  <a:t>Go</a:t>
                </a:r>
              </a:p>
            </p:txBody>
          </p:sp>
        </p:grpSp>
        <p:pic>
          <p:nvPicPr>
            <p:cNvPr id="82" name="Picture 4" descr="https://photos-6.dropbox.com/t/2/AAA_z2x5FhMynDQTK6plRpr3YolVdkWwEV56ctLYORBSWw/12/440547071/png/32x32/3/1489042800/0/2/app_icons_path.png/EJfd0cYDGKNzIAcoBw/X7W5MrMy-yQa3zIVtz4BqAm6kHF2gnCsldQqY_ACvIo?dl=0&amp;size=800x600&amp;size_mode=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59123" y="2858270"/>
              <a:ext cx="355462" cy="35546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3" name="직사각형 82"/>
            <p:cNvSpPr/>
            <p:nvPr/>
          </p:nvSpPr>
          <p:spPr>
            <a:xfrm>
              <a:off x="9159123" y="3166066"/>
              <a:ext cx="40427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Path</a:t>
              </a:r>
            </a:p>
          </p:txBody>
        </p:sp>
      </p:grpSp>
      <p:grpSp>
        <p:nvGrpSpPr>
          <p:cNvPr id="86" name="그룹 85"/>
          <p:cNvGrpSpPr/>
          <p:nvPr/>
        </p:nvGrpSpPr>
        <p:grpSpPr>
          <a:xfrm>
            <a:off x="3175686" y="4867247"/>
            <a:ext cx="724201" cy="537229"/>
            <a:chOff x="8839200" y="2844281"/>
            <a:chExt cx="724201" cy="537229"/>
          </a:xfrm>
        </p:grpSpPr>
        <p:grpSp>
          <p:nvGrpSpPr>
            <p:cNvPr id="87" name="그룹 86"/>
            <p:cNvGrpSpPr/>
            <p:nvPr/>
          </p:nvGrpSpPr>
          <p:grpSpPr>
            <a:xfrm>
              <a:off x="8839200" y="2844281"/>
              <a:ext cx="319923" cy="533097"/>
              <a:chOff x="7993405" y="2574498"/>
              <a:chExt cx="569827" cy="784274"/>
            </a:xfrm>
          </p:grpSpPr>
          <p:pic>
            <p:nvPicPr>
              <p:cNvPr id="90" name="Picture 2" descr="https://photos-4.dropbox.com/t/2/AABBEf7x6U52b3QC-p4htBSSczAGxRYG5nuAEYjHqqG-xw/12/440547071/png/32x32/3/1489042800/0/2/app_icons_go.png/EJfd0cYDGKNzIAcoBw/ej7tG-lBpC6m2YPWtQ8tCCqin37vBMv0JPc_5unBktg?dl=0&amp;size=800x600&amp;size_mode=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93405" y="2574498"/>
                <a:ext cx="569827" cy="54352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1" name="직사각형 90"/>
              <p:cNvSpPr/>
              <p:nvPr/>
            </p:nvSpPr>
            <p:spPr>
              <a:xfrm>
                <a:off x="7998780" y="3041820"/>
                <a:ext cx="534364" cy="3169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800" dirty="0">
                    <a:solidFill>
                      <a:schemeClr val="bg1">
                        <a:lumMod val="65000"/>
                      </a:schemeClr>
                    </a:solidFill>
                    <a:latin typeface="배달의민족 주아" panose="02020603020101020101" pitchFamily="18" charset="-127"/>
                    <a:ea typeface="배달의민족 주아" panose="02020603020101020101" pitchFamily="18" charset="-127"/>
                  </a:rPr>
                  <a:t>Go</a:t>
                </a:r>
              </a:p>
            </p:txBody>
          </p:sp>
        </p:grpSp>
        <p:pic>
          <p:nvPicPr>
            <p:cNvPr id="88" name="Picture 4" descr="https://photos-6.dropbox.com/t/2/AAA_z2x5FhMynDQTK6plRpr3YolVdkWwEV56ctLYORBSWw/12/440547071/png/32x32/3/1489042800/0/2/app_icons_path.png/EJfd0cYDGKNzIAcoBw/X7W5MrMy-yQa3zIVtz4BqAm6kHF2gnCsldQqY_ACvIo?dl=0&amp;size=800x600&amp;size_mode=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59123" y="2858270"/>
              <a:ext cx="355462" cy="35546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9" name="직사각형 88"/>
            <p:cNvSpPr/>
            <p:nvPr/>
          </p:nvSpPr>
          <p:spPr>
            <a:xfrm>
              <a:off x="9159123" y="3166066"/>
              <a:ext cx="40427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Path</a:t>
              </a:r>
            </a:p>
          </p:txBody>
        </p:sp>
      </p:grpSp>
      <p:grpSp>
        <p:nvGrpSpPr>
          <p:cNvPr id="92" name="그룹 91"/>
          <p:cNvGrpSpPr/>
          <p:nvPr/>
        </p:nvGrpSpPr>
        <p:grpSpPr>
          <a:xfrm>
            <a:off x="3299767" y="5524500"/>
            <a:ext cx="404278" cy="566785"/>
            <a:chOff x="8162300" y="5269296"/>
            <a:chExt cx="404278" cy="566785"/>
          </a:xfrm>
        </p:grpSpPr>
        <p:pic>
          <p:nvPicPr>
            <p:cNvPr id="93" name="Picture 4" descr="https://photos-6.dropbox.com/t/2/AAA_z2x5FhMynDQTK6plRpr3YolVdkWwEV56ctLYORBSWw/12/440547071/png/32x32/3/1489042800/0/2/app_icons_path.png/EJfd0cYDGKNzIAcoBw/X7W5MrMy-yQa3zIVtz4BqAm6kHF2gnCsldQqY_ACvIo?dl=0&amp;size=800x600&amp;size_mode=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1009" y="5269296"/>
              <a:ext cx="355462" cy="35546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4" name="직사각형 93"/>
            <p:cNvSpPr/>
            <p:nvPr/>
          </p:nvSpPr>
          <p:spPr>
            <a:xfrm>
              <a:off x="8162300" y="5620637"/>
              <a:ext cx="40427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Path</a:t>
              </a:r>
            </a:p>
          </p:txBody>
        </p:sp>
      </p:grpSp>
      <p:grpSp>
        <p:nvGrpSpPr>
          <p:cNvPr id="95" name="그룹 94"/>
          <p:cNvGrpSpPr/>
          <p:nvPr/>
        </p:nvGrpSpPr>
        <p:grpSpPr>
          <a:xfrm>
            <a:off x="3308476" y="6152788"/>
            <a:ext cx="404278" cy="566785"/>
            <a:chOff x="8162300" y="5269296"/>
            <a:chExt cx="404278" cy="566785"/>
          </a:xfrm>
        </p:grpSpPr>
        <p:pic>
          <p:nvPicPr>
            <p:cNvPr id="96" name="Picture 4" descr="https://photos-6.dropbox.com/t/2/AAA_z2x5FhMynDQTK6plRpr3YolVdkWwEV56ctLYORBSWw/12/440547071/png/32x32/3/1489042800/0/2/app_icons_path.png/EJfd0cYDGKNzIAcoBw/X7W5MrMy-yQa3zIVtz4BqAm6kHF2gnCsldQqY_ACvIo?dl=0&amp;size=800x600&amp;size_mode=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1009" y="5269296"/>
              <a:ext cx="355462" cy="35546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7" name="직사각형 96"/>
            <p:cNvSpPr/>
            <p:nvPr/>
          </p:nvSpPr>
          <p:spPr>
            <a:xfrm>
              <a:off x="8162300" y="5620637"/>
              <a:ext cx="40427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Path</a:t>
              </a:r>
            </a:p>
          </p:txBody>
        </p:sp>
      </p:grpSp>
      <p:grpSp>
        <p:nvGrpSpPr>
          <p:cNvPr id="98" name="그룹 97"/>
          <p:cNvGrpSpPr/>
          <p:nvPr/>
        </p:nvGrpSpPr>
        <p:grpSpPr>
          <a:xfrm>
            <a:off x="3310078" y="6851281"/>
            <a:ext cx="404278" cy="566785"/>
            <a:chOff x="8162300" y="5269296"/>
            <a:chExt cx="404278" cy="566785"/>
          </a:xfrm>
        </p:grpSpPr>
        <p:pic>
          <p:nvPicPr>
            <p:cNvPr id="99" name="Picture 4" descr="https://photos-6.dropbox.com/t/2/AAA_z2x5FhMynDQTK6plRpr3YolVdkWwEV56ctLYORBSWw/12/440547071/png/32x32/3/1489042800/0/2/app_icons_path.png/EJfd0cYDGKNzIAcoBw/X7W5MrMy-yQa3zIVtz4BqAm6kHF2gnCsldQqY_ACvIo?dl=0&amp;size=800x600&amp;size_mode=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1009" y="5269296"/>
              <a:ext cx="355462" cy="35546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0" name="직사각형 99"/>
            <p:cNvSpPr/>
            <p:nvPr/>
          </p:nvSpPr>
          <p:spPr>
            <a:xfrm>
              <a:off x="8162300" y="5620637"/>
              <a:ext cx="40427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Path</a:t>
              </a:r>
            </a:p>
          </p:txBody>
        </p:sp>
      </p:grpSp>
      <p:grpSp>
        <p:nvGrpSpPr>
          <p:cNvPr id="101" name="그룹 100"/>
          <p:cNvGrpSpPr/>
          <p:nvPr/>
        </p:nvGrpSpPr>
        <p:grpSpPr>
          <a:xfrm>
            <a:off x="3290284" y="7561917"/>
            <a:ext cx="404278" cy="566785"/>
            <a:chOff x="8162300" y="5269296"/>
            <a:chExt cx="404278" cy="566785"/>
          </a:xfrm>
        </p:grpSpPr>
        <p:pic>
          <p:nvPicPr>
            <p:cNvPr id="102" name="Picture 4" descr="https://photos-6.dropbox.com/t/2/AAA_z2x5FhMynDQTK6plRpr3YolVdkWwEV56ctLYORBSWw/12/440547071/png/32x32/3/1489042800/0/2/app_icons_path.png/EJfd0cYDGKNzIAcoBw/X7W5MrMy-yQa3zIVtz4BqAm6kHF2gnCsldQqY_ACvIo?dl=0&amp;size=800x600&amp;size_mode=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1009" y="5269296"/>
              <a:ext cx="355462" cy="35546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" name="직사각형 102"/>
            <p:cNvSpPr/>
            <p:nvPr/>
          </p:nvSpPr>
          <p:spPr>
            <a:xfrm>
              <a:off x="8162300" y="5620637"/>
              <a:ext cx="40427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Path</a:t>
              </a:r>
            </a:p>
          </p:txBody>
        </p:sp>
      </p:grpSp>
      <p:grpSp>
        <p:nvGrpSpPr>
          <p:cNvPr id="104" name="그룹 103"/>
          <p:cNvGrpSpPr/>
          <p:nvPr/>
        </p:nvGrpSpPr>
        <p:grpSpPr>
          <a:xfrm>
            <a:off x="3299767" y="8306396"/>
            <a:ext cx="404278" cy="566785"/>
            <a:chOff x="8162300" y="5269296"/>
            <a:chExt cx="404278" cy="566785"/>
          </a:xfrm>
        </p:grpSpPr>
        <p:pic>
          <p:nvPicPr>
            <p:cNvPr id="105" name="Picture 4" descr="https://photos-6.dropbox.com/t/2/AAA_z2x5FhMynDQTK6plRpr3YolVdkWwEV56ctLYORBSWw/12/440547071/png/32x32/3/1489042800/0/2/app_icons_path.png/EJfd0cYDGKNzIAcoBw/X7W5MrMy-yQa3zIVtz4BqAm6kHF2gnCsldQqY_ACvIo?dl=0&amp;size=800x600&amp;size_mode=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1009" y="5269296"/>
              <a:ext cx="355462" cy="35546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6" name="직사각형 105"/>
            <p:cNvSpPr/>
            <p:nvPr/>
          </p:nvSpPr>
          <p:spPr>
            <a:xfrm>
              <a:off x="8162300" y="5620637"/>
              <a:ext cx="40427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Path</a:t>
              </a:r>
            </a:p>
          </p:txBody>
        </p:sp>
      </p:grpSp>
      <p:grpSp>
        <p:nvGrpSpPr>
          <p:cNvPr id="107" name="그룹 106"/>
          <p:cNvGrpSpPr/>
          <p:nvPr/>
        </p:nvGrpSpPr>
        <p:grpSpPr>
          <a:xfrm>
            <a:off x="3291886" y="8971401"/>
            <a:ext cx="404278" cy="566785"/>
            <a:chOff x="8162300" y="5269296"/>
            <a:chExt cx="404278" cy="566785"/>
          </a:xfrm>
        </p:grpSpPr>
        <p:pic>
          <p:nvPicPr>
            <p:cNvPr id="108" name="Picture 4" descr="https://photos-6.dropbox.com/t/2/AAA_z2x5FhMynDQTK6plRpr3YolVdkWwEV56ctLYORBSWw/12/440547071/png/32x32/3/1489042800/0/2/app_icons_path.png/EJfd0cYDGKNzIAcoBw/X7W5MrMy-yQa3zIVtz4BqAm6kHF2gnCsldQqY_ACvIo?dl=0&amp;size=800x600&amp;size_mode=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1009" y="5269296"/>
              <a:ext cx="355462" cy="35546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" name="직사각형 108"/>
            <p:cNvSpPr/>
            <p:nvPr/>
          </p:nvSpPr>
          <p:spPr>
            <a:xfrm>
              <a:off x="8162300" y="5620637"/>
              <a:ext cx="40427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Path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3667313" y="9579212"/>
            <a:ext cx="31485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 smtClean="0"/>
              <a:t>*</a:t>
            </a:r>
            <a:r>
              <a:rPr lang="ko-KR" altLang="en-US" sz="800" dirty="0" smtClean="0"/>
              <a:t>계획안의 내용은 프로그램 향상을 위해 일부 변경될 수 있습니다</a:t>
            </a:r>
            <a:r>
              <a:rPr lang="en-US" altLang="ko-KR" sz="800" dirty="0" smtClean="0"/>
              <a:t>.</a:t>
            </a:r>
            <a:endParaRPr lang="ko-KR" altLang="en-US" sz="800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007" y="18840"/>
            <a:ext cx="7084260" cy="1162913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47" y="84246"/>
            <a:ext cx="3040786" cy="342854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235" y="207103"/>
            <a:ext cx="975362" cy="786386"/>
          </a:xfrm>
          <a:prstGeom prst="rect">
            <a:avLst/>
          </a:prstGeom>
        </p:spPr>
      </p:pic>
      <p:pic>
        <p:nvPicPr>
          <p:cNvPr id="51" name="그림 50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56" t="-4252"/>
          <a:stretch/>
        </p:blipFill>
        <p:spPr>
          <a:xfrm>
            <a:off x="2188806" y="498163"/>
            <a:ext cx="2211780" cy="451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19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702702"/>
              </p:ext>
            </p:extLst>
          </p:nvPr>
        </p:nvGraphicFramePr>
        <p:xfrm>
          <a:off x="126932" y="1233750"/>
          <a:ext cx="6632216" cy="83529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6192">
                  <a:extLst>
                    <a:ext uri="{9D8B030D-6E8A-4147-A177-3AD203B41FA5}">
                      <a16:colId xmlns:a16="http://schemas.microsoft.com/office/drawing/2014/main" val="3758713532"/>
                    </a:ext>
                  </a:extLst>
                </a:gridCol>
                <a:gridCol w="877330">
                  <a:extLst>
                    <a:ext uri="{9D8B030D-6E8A-4147-A177-3AD203B41FA5}">
                      <a16:colId xmlns:a16="http://schemas.microsoft.com/office/drawing/2014/main" val="3571981497"/>
                    </a:ext>
                  </a:extLst>
                </a:gridCol>
                <a:gridCol w="654908">
                  <a:extLst>
                    <a:ext uri="{9D8B030D-6E8A-4147-A177-3AD203B41FA5}">
                      <a16:colId xmlns:a16="http://schemas.microsoft.com/office/drawing/2014/main" val="2046100717"/>
                    </a:ext>
                  </a:extLst>
                </a:gridCol>
                <a:gridCol w="988541">
                  <a:extLst>
                    <a:ext uri="{9D8B030D-6E8A-4147-A177-3AD203B41FA5}">
                      <a16:colId xmlns:a16="http://schemas.microsoft.com/office/drawing/2014/main" val="2877403881"/>
                    </a:ext>
                  </a:extLst>
                </a:gridCol>
                <a:gridCol w="778475">
                  <a:extLst>
                    <a:ext uri="{9D8B030D-6E8A-4147-A177-3AD203B41FA5}">
                      <a16:colId xmlns:a16="http://schemas.microsoft.com/office/drawing/2014/main" val="2051032125"/>
                    </a:ext>
                  </a:extLst>
                </a:gridCol>
                <a:gridCol w="1104924">
                  <a:extLst>
                    <a:ext uri="{9D8B030D-6E8A-4147-A177-3AD203B41FA5}">
                      <a16:colId xmlns:a16="http://schemas.microsoft.com/office/drawing/2014/main" val="3926846210"/>
                    </a:ext>
                  </a:extLst>
                </a:gridCol>
                <a:gridCol w="932819">
                  <a:extLst>
                    <a:ext uri="{9D8B030D-6E8A-4147-A177-3AD203B41FA5}">
                      <a16:colId xmlns:a16="http://schemas.microsoft.com/office/drawing/2014/main" val="1519664210"/>
                    </a:ext>
                  </a:extLst>
                </a:gridCol>
                <a:gridCol w="829027">
                  <a:extLst>
                    <a:ext uri="{9D8B030D-6E8A-4147-A177-3AD203B41FA5}">
                      <a16:colId xmlns:a16="http://schemas.microsoft.com/office/drawing/2014/main" val="637092193"/>
                    </a:ext>
                  </a:extLst>
                </a:gridCol>
              </a:tblGrid>
              <a:tr h="65626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누리과정 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주제</a:t>
                      </a: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CT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latin typeface="+mn-ea"/>
                          <a:ea typeface="+mn-ea"/>
                        </a:rPr>
                        <a:t>컴퓨팅</a:t>
                      </a:r>
                      <a:endParaRPr lang="en-US" altLang="ko-KR" sz="900" b="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latin typeface="+mn-ea"/>
                          <a:ea typeface="+mn-ea"/>
                        </a:rPr>
                        <a:t>사고력</a:t>
                      </a:r>
                      <a:endParaRPr lang="ko-KR" altLang="en-US" sz="9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Story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Book</a:t>
                      </a: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dirty="0" err="1" smtClean="0">
                          <a:latin typeface="+mn-ea"/>
                          <a:ea typeface="+mn-ea"/>
                        </a:rPr>
                        <a:t>누리과학</a:t>
                      </a:r>
                      <a:r>
                        <a:rPr lang="en-US" altLang="ko-KR" sz="1100" b="1" baseline="0" dirty="0" smtClean="0">
                          <a:latin typeface="+mn-ea"/>
                          <a:ea typeface="+mn-ea"/>
                        </a:rPr>
                        <a:t> 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baseline="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스마트교육</a:t>
                      </a:r>
                      <a:endParaRPr lang="ko-KR" altLang="en-US" sz="1100" b="1" dirty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Make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 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Berry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16853998"/>
                  </a:ext>
                </a:extLst>
              </a:tr>
              <a:tr h="68237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우리</a:t>
                      </a:r>
                      <a:r>
                        <a:rPr lang="en-US" altLang="ko-KR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원과 </a:t>
                      </a:r>
                      <a:endParaRPr lang="en-US" altLang="ko-KR" sz="900" b="1" dirty="0" smtClean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친구</a:t>
                      </a:r>
                      <a:endParaRPr lang="ko-KR" altLang="en-US" sz="900" b="1" dirty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생활 속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컴퓨터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여름이의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새 친구 </a:t>
                      </a: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디비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태블리과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대쉬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기능과 주의사항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동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식물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관찰그림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베리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컴퓨터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520671"/>
                  </a:ext>
                </a:extLst>
              </a:tr>
              <a:tr h="70817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(2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봄과 </a:t>
                      </a:r>
                      <a:endParaRPr lang="en-US" altLang="ko-KR" sz="900" b="1" dirty="0" smtClean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동식물</a:t>
                      </a:r>
                      <a:endParaRPr lang="ko-KR" altLang="en-US" sz="900" b="1" dirty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분석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추상화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알고리즘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강아지와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산책하기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알고리즘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회전 이동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눈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소리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머리 조절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사는 곳이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달라요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알고리즘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로봇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69293361"/>
                  </a:ext>
                </a:extLst>
              </a:tr>
              <a:tr h="6950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(3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나와 가족</a:t>
                      </a:r>
                      <a:endParaRPr lang="ko-KR" altLang="en-US" sz="900" b="1" dirty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수집 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&amp;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표현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어떤 선물이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좋을까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?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수집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소리 녹음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정해진 위치이동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스마트기기</a:t>
                      </a:r>
                      <a:endParaRPr lang="en-US" altLang="ko-KR" sz="900" dirty="0" smtClean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올바르게</a:t>
                      </a:r>
                      <a:endParaRPr lang="en-US" altLang="ko-KR" sz="900" dirty="0" smtClean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사용하기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감사액자</a:t>
                      </a:r>
                      <a:endParaRPr lang="ko-KR" altLang="en-US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01426871"/>
                  </a:ext>
                </a:extLst>
              </a:tr>
              <a:tr h="6950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6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(4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우리 동네</a:t>
                      </a:r>
                      <a:endParaRPr lang="ko-KR" altLang="en-US" sz="900" b="1" dirty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문제분해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하나씩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하나씩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차근차근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문제 분해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다양한 길 만들기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다리 모양을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알아보아요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보드 게임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92776007"/>
                  </a:ext>
                </a:extLst>
              </a:tr>
              <a:tr h="6950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(5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여름과 </a:t>
                      </a:r>
                      <a:endParaRPr lang="en-US" altLang="ko-KR" sz="900" b="1" dirty="0" smtClean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건강</a:t>
                      </a:r>
                      <a:endParaRPr lang="ko-KR" altLang="en-US" sz="900" b="1" dirty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패턴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재미있는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패턴 찾기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순차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바른길을 만들어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장애물 통과하기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안전 알림판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베리부채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77485107"/>
                  </a:ext>
                </a:extLst>
              </a:tr>
              <a:tr h="63633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(6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교통기관</a:t>
                      </a:r>
                      <a:endParaRPr lang="ko-KR" altLang="en-US" sz="900" b="1" dirty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순차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만세하고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야호하고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순차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Go! Stop!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하늘에도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길이 있어요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로봇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자동차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1556477"/>
                  </a:ext>
                </a:extLst>
              </a:tr>
              <a:tr h="6950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9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(7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세계 속의</a:t>
                      </a:r>
                      <a:endParaRPr lang="en-US" altLang="ko-KR" sz="900" b="1" dirty="0" smtClean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우리나라</a:t>
                      </a:r>
                      <a:endParaRPr lang="ko-KR" altLang="en-US" sz="900" b="1" dirty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반복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루프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먹고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또 먹고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반복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다양한 조건에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맞는 길 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해시계와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시계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매직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스크래치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12930822"/>
                  </a:ext>
                </a:extLst>
              </a:tr>
              <a:tr h="6950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(8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가을</a:t>
                      </a:r>
                      <a:endParaRPr lang="ko-KR" altLang="en-US" sz="900" b="1" dirty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조건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귀뚜라미를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위한 방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조건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목소리 입력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올바른 명령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조절력 기르기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언플러그드 쿠킹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5518261"/>
                  </a:ext>
                </a:extLst>
              </a:tr>
              <a:tr h="6950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(9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지구와 환경</a:t>
                      </a:r>
                      <a:endParaRPr lang="ko-KR" altLang="en-US" sz="900" b="1" dirty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디버깅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내가 만드는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장난감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잘못된 디버깅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내가 만들고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싶은 </a:t>
                      </a: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대쉬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소리를 측정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할 수 있어요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베리 왕관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9787915"/>
                  </a:ext>
                </a:extLst>
              </a:tr>
              <a:tr h="6950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(10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겨울과 </a:t>
                      </a:r>
                      <a:endParaRPr lang="en-US" altLang="ko-KR" sz="900" b="1" dirty="0" smtClean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놀이</a:t>
                      </a:r>
                      <a:endParaRPr lang="ko-KR" altLang="en-US" sz="900" b="1" dirty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CT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여름이의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겨울 이야기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산타 </a:t>
                      </a: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대쉬의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선물 배달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기본생활</a:t>
                      </a:r>
                      <a:endParaRPr lang="en-US" altLang="ko-KR" sz="900" dirty="0" smtClean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습관 익히기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베리 받침대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65632375"/>
                  </a:ext>
                </a:extLst>
              </a:tr>
              <a:tr h="6950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(11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err="1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생활도구와</a:t>
                      </a:r>
                      <a:endParaRPr lang="en-US" altLang="ko-KR" sz="900" b="1" dirty="0" smtClean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기계</a:t>
                      </a:r>
                      <a:endParaRPr lang="ko-KR" altLang="en-US" sz="900" b="1" dirty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CT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열려라 대문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대쉬와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함께 춤을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대쉬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발표회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필요한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정보를</a:t>
                      </a:r>
                      <a:r>
                        <a:rPr lang="ko-KR" altLang="en-US" sz="900" baseline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baseline="0" dirty="0" smtClean="0">
                          <a:latin typeface="+mn-ea"/>
                          <a:ea typeface="+mn-ea"/>
                        </a:rPr>
                        <a:t>찾아요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스토리베리수료증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9682336"/>
                  </a:ext>
                </a:extLst>
              </a:tr>
            </a:tbl>
          </a:graphicData>
        </a:graphic>
      </p:graphicFrame>
      <p:pic>
        <p:nvPicPr>
          <p:cNvPr id="62" name="그림 6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2497" y="1314723"/>
            <a:ext cx="1403913" cy="521013"/>
          </a:xfrm>
          <a:prstGeom prst="rect">
            <a:avLst/>
          </a:prstGeom>
        </p:spPr>
      </p:pic>
      <p:grpSp>
        <p:nvGrpSpPr>
          <p:cNvPr id="64" name="그룹 63"/>
          <p:cNvGrpSpPr/>
          <p:nvPr/>
        </p:nvGrpSpPr>
        <p:grpSpPr>
          <a:xfrm>
            <a:off x="3284776" y="2046421"/>
            <a:ext cx="372119" cy="547416"/>
            <a:chOff x="7993405" y="2548194"/>
            <a:chExt cx="569827" cy="831074"/>
          </a:xfrm>
        </p:grpSpPr>
        <p:pic>
          <p:nvPicPr>
            <p:cNvPr id="77" name="Picture 2" descr="https://photos-4.dropbox.com/t/2/AABBEf7x6U52b3QC-p4htBSSczAGxRYG5nuAEYjHqqG-xw/12/440547071/png/32x32/3/1489042800/0/2/app_icons_go.png/EJfd0cYDGKNzIAcoBw/ej7tG-lBpC6m2YPWtQ8tCCqin37vBMv0JPc_5unBktg?dl=0&amp;size=800x600&amp;size_mode=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3405" y="2548194"/>
              <a:ext cx="569827" cy="56982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8" name="직사각형 77"/>
            <p:cNvSpPr/>
            <p:nvPr/>
          </p:nvSpPr>
          <p:spPr>
            <a:xfrm>
              <a:off x="8004292" y="3005461"/>
              <a:ext cx="523339" cy="3738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0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Go</a:t>
              </a: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3066495" y="2778835"/>
            <a:ext cx="832743" cy="523240"/>
            <a:chOff x="10502831" y="2470726"/>
            <a:chExt cx="832743" cy="523240"/>
          </a:xfrm>
        </p:grpSpPr>
        <p:grpSp>
          <p:nvGrpSpPr>
            <p:cNvPr id="80" name="그룹 79"/>
            <p:cNvGrpSpPr/>
            <p:nvPr/>
          </p:nvGrpSpPr>
          <p:grpSpPr>
            <a:xfrm>
              <a:off x="10502831" y="2470726"/>
              <a:ext cx="520519" cy="478907"/>
              <a:chOff x="7653507" y="2984673"/>
              <a:chExt cx="1151900" cy="789935"/>
            </a:xfrm>
          </p:grpSpPr>
          <p:pic>
            <p:nvPicPr>
              <p:cNvPr id="84" name="Picture 10" descr="https://photos-5.dropbox.com/t/2/AABhJkUKBGDCeRkztUjR6NJfGeufBTKTGwGeJr_ZWoVBvg/12/440547071/png/32x32/3/1489042800/0/2/Wonder%20Icon_rounded.png/EJfd0cYDGKNzIAcoBw/ngEnjPZENCPLslmP99F4_jp6Sx10SQs8Xy-4OGRqUko?dl=0&amp;size=800x600&amp;size_mode=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77793" y="2984673"/>
                <a:ext cx="723900" cy="570607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5" name="직사각형 84"/>
              <p:cNvSpPr/>
              <p:nvPr/>
            </p:nvSpPr>
            <p:spPr>
              <a:xfrm>
                <a:off x="7653507" y="3463088"/>
                <a:ext cx="1151900" cy="3115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800" dirty="0">
                    <a:solidFill>
                      <a:schemeClr val="bg1">
                        <a:lumMod val="65000"/>
                      </a:schemeClr>
                    </a:solidFill>
                    <a:latin typeface="배달의민족 주아" panose="02020603020101020101" pitchFamily="18" charset="-127"/>
                    <a:ea typeface="배달의민족 주아" panose="02020603020101020101" pitchFamily="18" charset="-127"/>
                  </a:rPr>
                  <a:t>Wonder</a:t>
                </a:r>
              </a:p>
            </p:txBody>
          </p:sp>
        </p:grpSp>
        <p:grpSp>
          <p:nvGrpSpPr>
            <p:cNvPr id="4" name="그룹 3"/>
            <p:cNvGrpSpPr/>
            <p:nvPr/>
          </p:nvGrpSpPr>
          <p:grpSpPr>
            <a:xfrm>
              <a:off x="10931296" y="2470726"/>
              <a:ext cx="404278" cy="523240"/>
              <a:chOff x="10244171" y="3429940"/>
              <a:chExt cx="404278" cy="523240"/>
            </a:xfrm>
          </p:grpSpPr>
          <p:pic>
            <p:nvPicPr>
              <p:cNvPr id="88" name="Picture 4" descr="https://photos-6.dropbox.com/t/2/AAA_z2x5FhMynDQTK6plRpr3YolVdkWwEV56ctLYORBSWw/12/440547071/png/32x32/3/1489042800/0/2/app_icons_path.png/EJfd0cYDGKNzIAcoBw/X7W5MrMy-yQa3zIVtz4BqAm6kHF2gnCsldQqY_ACvIo?dl=0&amp;size=800x600&amp;size_mode=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44171" y="3429940"/>
                <a:ext cx="355462" cy="355462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9" name="직사각형 88"/>
              <p:cNvSpPr/>
              <p:nvPr/>
            </p:nvSpPr>
            <p:spPr>
              <a:xfrm>
                <a:off x="10244171" y="3737736"/>
                <a:ext cx="40427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800" dirty="0">
                    <a:solidFill>
                      <a:schemeClr val="bg1">
                        <a:lumMod val="65000"/>
                      </a:schemeClr>
                    </a:solidFill>
                    <a:latin typeface="배달의민족 주아" panose="02020603020101020101" pitchFamily="18" charset="-127"/>
                    <a:ea typeface="배달의민족 주아" panose="02020603020101020101" pitchFamily="18" charset="-127"/>
                  </a:rPr>
                  <a:t>Path</a:t>
                </a:r>
              </a:p>
            </p:txBody>
          </p:sp>
        </p:grpSp>
      </p:grpSp>
      <p:grpSp>
        <p:nvGrpSpPr>
          <p:cNvPr id="92" name="그룹 91"/>
          <p:cNvGrpSpPr/>
          <p:nvPr/>
        </p:nvGrpSpPr>
        <p:grpSpPr>
          <a:xfrm>
            <a:off x="3292821" y="3439530"/>
            <a:ext cx="404278" cy="566785"/>
            <a:chOff x="8162300" y="5269296"/>
            <a:chExt cx="404278" cy="566785"/>
          </a:xfrm>
        </p:grpSpPr>
        <p:pic>
          <p:nvPicPr>
            <p:cNvPr id="93" name="Picture 4" descr="https://photos-6.dropbox.com/t/2/AAA_z2x5FhMynDQTK6plRpr3YolVdkWwEV56ctLYORBSWw/12/440547071/png/32x32/3/1489042800/0/2/app_icons_path.png/EJfd0cYDGKNzIAcoBw/X7W5MrMy-yQa3zIVtz4BqAm6kHF2gnCsldQqY_ACvIo?dl=0&amp;size=800x600&amp;size_mode=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1009" y="5269296"/>
              <a:ext cx="355462" cy="35546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4" name="직사각형 93"/>
            <p:cNvSpPr/>
            <p:nvPr/>
          </p:nvSpPr>
          <p:spPr>
            <a:xfrm>
              <a:off x="8162300" y="5620637"/>
              <a:ext cx="40427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Path</a:t>
              </a:r>
            </a:p>
          </p:txBody>
        </p:sp>
      </p:grpSp>
      <p:grpSp>
        <p:nvGrpSpPr>
          <p:cNvPr id="95" name="그룹 94"/>
          <p:cNvGrpSpPr/>
          <p:nvPr/>
        </p:nvGrpSpPr>
        <p:grpSpPr>
          <a:xfrm>
            <a:off x="3320580" y="4149421"/>
            <a:ext cx="404278" cy="566785"/>
            <a:chOff x="8162300" y="5269296"/>
            <a:chExt cx="404278" cy="566785"/>
          </a:xfrm>
        </p:grpSpPr>
        <p:pic>
          <p:nvPicPr>
            <p:cNvPr id="96" name="Picture 4" descr="https://photos-6.dropbox.com/t/2/AAA_z2x5FhMynDQTK6plRpr3YolVdkWwEV56ctLYORBSWw/12/440547071/png/32x32/3/1489042800/0/2/app_icons_path.png/EJfd0cYDGKNzIAcoBw/X7W5MrMy-yQa3zIVtz4BqAm6kHF2gnCsldQqY_ACvIo?dl=0&amp;size=800x600&amp;size_mode=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1009" y="5269296"/>
              <a:ext cx="355462" cy="35546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7" name="직사각형 96"/>
            <p:cNvSpPr/>
            <p:nvPr/>
          </p:nvSpPr>
          <p:spPr>
            <a:xfrm>
              <a:off x="8162300" y="5620637"/>
              <a:ext cx="40427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Path</a:t>
              </a:r>
            </a:p>
          </p:txBody>
        </p:sp>
      </p:grpSp>
      <p:grpSp>
        <p:nvGrpSpPr>
          <p:cNvPr id="98" name="그룹 97"/>
          <p:cNvGrpSpPr/>
          <p:nvPr/>
        </p:nvGrpSpPr>
        <p:grpSpPr>
          <a:xfrm>
            <a:off x="3317892" y="4831510"/>
            <a:ext cx="404278" cy="566785"/>
            <a:chOff x="8162300" y="5269296"/>
            <a:chExt cx="404278" cy="566785"/>
          </a:xfrm>
        </p:grpSpPr>
        <p:pic>
          <p:nvPicPr>
            <p:cNvPr id="99" name="Picture 4" descr="https://photos-6.dropbox.com/t/2/AAA_z2x5FhMynDQTK6plRpr3YolVdkWwEV56ctLYORBSWw/12/440547071/png/32x32/3/1489042800/0/2/app_icons_path.png/EJfd0cYDGKNzIAcoBw/X7W5MrMy-yQa3zIVtz4BqAm6kHF2gnCsldQqY_ACvIo?dl=0&amp;size=800x600&amp;size_mode=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1009" y="5269296"/>
              <a:ext cx="355462" cy="35546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0" name="직사각형 99"/>
            <p:cNvSpPr/>
            <p:nvPr/>
          </p:nvSpPr>
          <p:spPr>
            <a:xfrm>
              <a:off x="8162300" y="5620637"/>
              <a:ext cx="40427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Path</a:t>
              </a:r>
            </a:p>
          </p:txBody>
        </p:sp>
      </p:grpSp>
      <p:grpSp>
        <p:nvGrpSpPr>
          <p:cNvPr id="6" name="그룹 5"/>
          <p:cNvGrpSpPr/>
          <p:nvPr/>
        </p:nvGrpSpPr>
        <p:grpSpPr>
          <a:xfrm>
            <a:off x="3240135" y="5409282"/>
            <a:ext cx="530916" cy="592526"/>
            <a:chOff x="8459172" y="3458598"/>
            <a:chExt cx="1146375" cy="1318527"/>
          </a:xfrm>
        </p:grpSpPr>
        <p:pic>
          <p:nvPicPr>
            <p:cNvPr id="101" name="Picture 8" descr="https://photos-1.dropbox.com/t/2/AAAoC6wajTVu8zVtuKRd0CF1RPIKYK06RRXxAbN542JqdA/12/440547071/png/32x32/3/1489042800/0/2/blockly.png/EJfd0cYDGKNzIAcoBw/JP5LahSQYaaUaBns2fTZQvjgDDu_ZW5CFntXzA9bVBE?dl=0&amp;size=800x600&amp;size_mode=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19608" y="3458598"/>
              <a:ext cx="825500" cy="83910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" name="직사각형 101"/>
            <p:cNvSpPr/>
            <p:nvPr/>
          </p:nvSpPr>
          <p:spPr>
            <a:xfrm>
              <a:off x="8459172" y="4297705"/>
              <a:ext cx="1146375" cy="4794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 err="1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Blockly</a:t>
              </a:r>
              <a:endParaRPr lang="en-US" altLang="ko-KR" sz="900" dirty="0">
                <a:solidFill>
                  <a:schemeClr val="bg1">
                    <a:lumMod val="6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endParaRPr>
            </a:p>
          </p:txBody>
        </p:sp>
      </p:grpSp>
      <p:grpSp>
        <p:nvGrpSpPr>
          <p:cNvPr id="103" name="그룹 102"/>
          <p:cNvGrpSpPr/>
          <p:nvPr/>
        </p:nvGrpSpPr>
        <p:grpSpPr>
          <a:xfrm>
            <a:off x="3229502" y="6122113"/>
            <a:ext cx="530916" cy="592526"/>
            <a:chOff x="8459172" y="3458598"/>
            <a:chExt cx="1146375" cy="1318527"/>
          </a:xfrm>
        </p:grpSpPr>
        <p:pic>
          <p:nvPicPr>
            <p:cNvPr id="104" name="Picture 8" descr="https://photos-1.dropbox.com/t/2/AAAoC6wajTVu8zVtuKRd0CF1RPIKYK06RRXxAbN542JqdA/12/440547071/png/32x32/3/1489042800/0/2/blockly.png/EJfd0cYDGKNzIAcoBw/JP5LahSQYaaUaBns2fTZQvjgDDu_ZW5CFntXzA9bVBE?dl=0&amp;size=800x600&amp;size_mode=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19608" y="3458598"/>
              <a:ext cx="825500" cy="83910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5" name="직사각형 104"/>
            <p:cNvSpPr/>
            <p:nvPr/>
          </p:nvSpPr>
          <p:spPr>
            <a:xfrm>
              <a:off x="8459172" y="4297705"/>
              <a:ext cx="1146375" cy="4794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 err="1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Blockly</a:t>
              </a:r>
              <a:endParaRPr lang="en-US" altLang="ko-KR" sz="900" dirty="0">
                <a:solidFill>
                  <a:schemeClr val="bg1">
                    <a:lumMod val="6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endParaRPr>
            </a:p>
          </p:txBody>
        </p:sp>
      </p:grpSp>
      <p:grpSp>
        <p:nvGrpSpPr>
          <p:cNvPr id="106" name="그룹 105"/>
          <p:cNvGrpSpPr/>
          <p:nvPr/>
        </p:nvGrpSpPr>
        <p:grpSpPr>
          <a:xfrm>
            <a:off x="3213803" y="6789878"/>
            <a:ext cx="530916" cy="592526"/>
            <a:chOff x="8459172" y="3458598"/>
            <a:chExt cx="1146375" cy="1318527"/>
          </a:xfrm>
        </p:grpSpPr>
        <p:pic>
          <p:nvPicPr>
            <p:cNvPr id="107" name="Picture 8" descr="https://photos-1.dropbox.com/t/2/AAAoC6wajTVu8zVtuKRd0CF1RPIKYK06RRXxAbN542JqdA/12/440547071/png/32x32/3/1489042800/0/2/blockly.png/EJfd0cYDGKNzIAcoBw/JP5LahSQYaaUaBns2fTZQvjgDDu_ZW5CFntXzA9bVBE?dl=0&amp;size=800x600&amp;size_mode=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19608" y="3458598"/>
              <a:ext cx="825500" cy="83910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8" name="직사각형 107"/>
            <p:cNvSpPr/>
            <p:nvPr/>
          </p:nvSpPr>
          <p:spPr>
            <a:xfrm>
              <a:off x="8459172" y="4297705"/>
              <a:ext cx="1146375" cy="4794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 err="1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Blockly</a:t>
              </a:r>
              <a:endParaRPr lang="en-US" altLang="ko-KR" sz="900" dirty="0">
                <a:solidFill>
                  <a:schemeClr val="bg1">
                    <a:lumMod val="6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endParaRPr>
            </a:p>
          </p:txBody>
        </p:sp>
      </p:grpSp>
      <p:grpSp>
        <p:nvGrpSpPr>
          <p:cNvPr id="109" name="그룹 108"/>
          <p:cNvGrpSpPr/>
          <p:nvPr/>
        </p:nvGrpSpPr>
        <p:grpSpPr>
          <a:xfrm>
            <a:off x="3229501" y="7551187"/>
            <a:ext cx="530916" cy="592526"/>
            <a:chOff x="8459172" y="3458598"/>
            <a:chExt cx="1146375" cy="1318527"/>
          </a:xfrm>
        </p:grpSpPr>
        <p:pic>
          <p:nvPicPr>
            <p:cNvPr id="110" name="Picture 8" descr="https://photos-1.dropbox.com/t/2/AAAoC6wajTVu8zVtuKRd0CF1RPIKYK06RRXxAbN542JqdA/12/440547071/png/32x32/3/1489042800/0/2/blockly.png/EJfd0cYDGKNzIAcoBw/JP5LahSQYaaUaBns2fTZQvjgDDu_ZW5CFntXzA9bVBE?dl=0&amp;size=800x600&amp;size_mode=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19608" y="3458598"/>
              <a:ext cx="825500" cy="83910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1" name="직사각형 110"/>
            <p:cNvSpPr/>
            <p:nvPr/>
          </p:nvSpPr>
          <p:spPr>
            <a:xfrm>
              <a:off x="8459172" y="4297705"/>
              <a:ext cx="1146375" cy="4794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 err="1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Blockly</a:t>
              </a:r>
              <a:endParaRPr lang="en-US" altLang="ko-KR" sz="900" dirty="0">
                <a:solidFill>
                  <a:schemeClr val="bg1">
                    <a:lumMod val="6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endParaRPr>
            </a:p>
          </p:txBody>
        </p:sp>
      </p:grpSp>
      <p:grpSp>
        <p:nvGrpSpPr>
          <p:cNvPr id="112" name="그룹 111"/>
          <p:cNvGrpSpPr/>
          <p:nvPr/>
        </p:nvGrpSpPr>
        <p:grpSpPr>
          <a:xfrm>
            <a:off x="3240135" y="8254105"/>
            <a:ext cx="530916" cy="592526"/>
            <a:chOff x="8459172" y="3458598"/>
            <a:chExt cx="1146375" cy="1318527"/>
          </a:xfrm>
        </p:grpSpPr>
        <p:pic>
          <p:nvPicPr>
            <p:cNvPr id="113" name="Picture 8" descr="https://photos-1.dropbox.com/t/2/AAAoC6wajTVu8zVtuKRd0CF1RPIKYK06RRXxAbN542JqdA/12/440547071/png/32x32/3/1489042800/0/2/blockly.png/EJfd0cYDGKNzIAcoBw/JP5LahSQYaaUaBns2fTZQvjgDDu_ZW5CFntXzA9bVBE?dl=0&amp;size=800x600&amp;size_mode=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19608" y="3458598"/>
              <a:ext cx="825500" cy="83910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4" name="직사각형 113"/>
            <p:cNvSpPr/>
            <p:nvPr/>
          </p:nvSpPr>
          <p:spPr>
            <a:xfrm>
              <a:off x="8459172" y="4297705"/>
              <a:ext cx="1146375" cy="4794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 err="1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Blockly</a:t>
              </a:r>
              <a:endParaRPr lang="en-US" altLang="ko-KR" sz="900" dirty="0">
                <a:solidFill>
                  <a:schemeClr val="bg1">
                    <a:lumMod val="6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endParaRPr>
            </a:p>
          </p:txBody>
        </p:sp>
      </p:grpSp>
      <p:grpSp>
        <p:nvGrpSpPr>
          <p:cNvPr id="115" name="그룹 114"/>
          <p:cNvGrpSpPr/>
          <p:nvPr/>
        </p:nvGrpSpPr>
        <p:grpSpPr>
          <a:xfrm>
            <a:off x="3229502" y="8986686"/>
            <a:ext cx="530916" cy="592526"/>
            <a:chOff x="8459172" y="3458598"/>
            <a:chExt cx="1146375" cy="1318527"/>
          </a:xfrm>
        </p:grpSpPr>
        <p:pic>
          <p:nvPicPr>
            <p:cNvPr id="116" name="Picture 8" descr="https://photos-1.dropbox.com/t/2/AAAoC6wajTVu8zVtuKRd0CF1RPIKYK06RRXxAbN542JqdA/12/440547071/png/32x32/3/1489042800/0/2/blockly.png/EJfd0cYDGKNzIAcoBw/JP5LahSQYaaUaBns2fTZQvjgDDu_ZW5CFntXzA9bVBE?dl=0&amp;size=800x600&amp;size_mode=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19608" y="3458598"/>
              <a:ext cx="825500" cy="83910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7" name="직사각형 116"/>
            <p:cNvSpPr/>
            <p:nvPr/>
          </p:nvSpPr>
          <p:spPr>
            <a:xfrm>
              <a:off x="8459172" y="4297705"/>
              <a:ext cx="1146375" cy="4794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dirty="0" err="1">
                  <a:solidFill>
                    <a:schemeClr val="bg1">
                      <a:lumMod val="65000"/>
                    </a:schemeClr>
                  </a:solidFill>
                  <a:latin typeface="배달의민족 주아" panose="02020603020101020101" pitchFamily="18" charset="-127"/>
                  <a:ea typeface="배달의민족 주아" panose="02020603020101020101" pitchFamily="18" charset="-127"/>
                </a:rPr>
                <a:t>Blockly</a:t>
              </a:r>
              <a:endParaRPr lang="en-US" altLang="ko-KR" sz="900" dirty="0">
                <a:solidFill>
                  <a:schemeClr val="bg1">
                    <a:lumMod val="6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3667313" y="9579212"/>
            <a:ext cx="31485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 smtClean="0"/>
              <a:t>*</a:t>
            </a:r>
            <a:r>
              <a:rPr lang="ko-KR" altLang="en-US" sz="800" dirty="0" smtClean="0"/>
              <a:t>계획안의 내용은 프로그램 향상을 위해 일부 변경될 수 있습니다</a:t>
            </a:r>
            <a:r>
              <a:rPr lang="en-US" altLang="ko-KR" sz="800" dirty="0" smtClean="0"/>
              <a:t>.</a:t>
            </a:r>
            <a:endParaRPr lang="ko-KR" altLang="en-US" sz="800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853" y="40144"/>
            <a:ext cx="7053105" cy="1162913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94" y="76462"/>
            <a:ext cx="3029070" cy="380902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330" y="132948"/>
            <a:ext cx="975362" cy="786386"/>
          </a:xfrm>
          <a:prstGeom prst="rect">
            <a:avLst/>
          </a:prstGeom>
        </p:spPr>
      </p:pic>
      <p:pic>
        <p:nvPicPr>
          <p:cNvPr id="45" name="그림 44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56" t="-4252"/>
          <a:stretch/>
        </p:blipFill>
        <p:spPr>
          <a:xfrm>
            <a:off x="2188806" y="498163"/>
            <a:ext cx="2211780" cy="451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10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340</TotalTime>
  <Words>853</Words>
  <Application>Microsoft Office PowerPoint</Application>
  <PresentationFormat>A4 용지(210x297mm)</PresentationFormat>
  <Paragraphs>499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9" baseType="lpstr">
      <vt:lpstr>맑은 고딕</vt:lpstr>
      <vt:lpstr>배달의민족 주아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고경미</dc:creator>
  <cp:lastModifiedBy>고경미</cp:lastModifiedBy>
  <cp:revision>100</cp:revision>
  <dcterms:created xsi:type="dcterms:W3CDTF">2017-12-14T04:56:02Z</dcterms:created>
  <dcterms:modified xsi:type="dcterms:W3CDTF">2019-02-15T01:05:35Z</dcterms:modified>
</cp:coreProperties>
</file>